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5"/>
  </p:notesMasterIdLst>
  <p:handoutMasterIdLst>
    <p:handoutMasterId r:id="rId46"/>
  </p:handoutMasterIdLst>
  <p:sldIdLst>
    <p:sldId id="1166" r:id="rId2"/>
    <p:sldId id="1261" r:id="rId3"/>
    <p:sldId id="1262" r:id="rId4"/>
    <p:sldId id="1167" r:id="rId5"/>
    <p:sldId id="1276" r:id="rId6"/>
    <p:sldId id="1272" r:id="rId7"/>
    <p:sldId id="1273" r:id="rId8"/>
    <p:sldId id="1271" r:id="rId9"/>
    <p:sldId id="1194" r:id="rId10"/>
    <p:sldId id="1168" r:id="rId11"/>
    <p:sldId id="1233" r:id="rId12"/>
    <p:sldId id="1240" r:id="rId13"/>
    <p:sldId id="1241" r:id="rId14"/>
    <p:sldId id="1248" r:id="rId15"/>
    <p:sldId id="1201" r:id="rId16"/>
    <p:sldId id="1278" r:id="rId17"/>
    <p:sldId id="1245" r:id="rId18"/>
    <p:sldId id="1265" r:id="rId19"/>
    <p:sldId id="1232" r:id="rId20"/>
    <p:sldId id="1266" r:id="rId21"/>
    <p:sldId id="1237" r:id="rId22"/>
    <p:sldId id="1267" r:id="rId23"/>
    <p:sldId id="1250" r:id="rId24"/>
    <p:sldId id="1279" r:id="rId25"/>
    <p:sldId id="1269" r:id="rId26"/>
    <p:sldId id="1280" r:id="rId27"/>
    <p:sldId id="1169" r:id="rId28"/>
    <p:sldId id="1217" r:id="rId29"/>
    <p:sldId id="1275" r:id="rId30"/>
    <p:sldId id="1270" r:id="rId31"/>
    <p:sldId id="1257" r:id="rId32"/>
    <p:sldId id="1258" r:id="rId33"/>
    <p:sldId id="1235" r:id="rId34"/>
    <p:sldId id="1277" r:id="rId35"/>
    <p:sldId id="1204" r:id="rId36"/>
    <p:sldId id="1181" r:id="rId37"/>
    <p:sldId id="1203" r:id="rId38"/>
    <p:sldId id="1264" r:id="rId39"/>
    <p:sldId id="1254" r:id="rId40"/>
    <p:sldId id="1230" r:id="rId41"/>
    <p:sldId id="1170" r:id="rId42"/>
    <p:sldId id="1171" r:id="rId43"/>
    <p:sldId id="1138" r:id="rId4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guide id="3" orient="horz" pos="3028" userDrawn="1">
          <p15:clr>
            <a:srgbClr val="A4A3A4"/>
          </p15:clr>
        </p15:guide>
        <p15:guide id="4" pos="2312" userDrawn="1">
          <p15:clr>
            <a:srgbClr val="A4A3A4"/>
          </p15:clr>
        </p15:guide>
        <p15:guide id="5" orient="horz" pos="2924" userDrawn="1">
          <p15:clr>
            <a:srgbClr val="A4A3A4"/>
          </p15:clr>
        </p15:guide>
        <p15:guide id="6" orient="horz" pos="2928" userDrawn="1">
          <p15:clr>
            <a:srgbClr val="A4A3A4"/>
          </p15:clr>
        </p15:guide>
        <p15:guide id="7" pos="2200" userDrawn="1">
          <p15:clr>
            <a:srgbClr val="A4A3A4"/>
          </p15:clr>
        </p15:guide>
        <p15:guide id="8"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182B47"/>
    <a:srgbClr val="FF7800"/>
    <a:srgbClr val="000000"/>
    <a:srgbClr val="663300"/>
    <a:srgbClr val="28334B"/>
    <a:srgbClr val="386092"/>
    <a:srgbClr val="254061"/>
    <a:srgbClr val="6D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69676" autoAdjust="0"/>
  </p:normalViewPr>
  <p:slideViewPr>
    <p:cSldViewPr>
      <p:cViewPr varScale="1">
        <p:scale>
          <a:sx n="48" d="100"/>
          <a:sy n="48" d="100"/>
        </p:scale>
        <p:origin x="19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62"/>
    </p:cViewPr>
  </p:sorterViewPr>
  <p:notesViewPr>
    <p:cSldViewPr>
      <p:cViewPr varScale="1">
        <p:scale>
          <a:sx n="84" d="100"/>
          <a:sy n="84" d="100"/>
        </p:scale>
        <p:origin x="2844" y="108"/>
      </p:cViewPr>
      <p:guideLst>
        <p:guide orient="horz" pos="3024"/>
        <p:guide pos="2305"/>
        <p:guide orient="horz" pos="3028"/>
        <p:guide pos="2312"/>
        <p:guide orient="horz" pos="2924"/>
        <p:guide orient="horz" pos="2928"/>
        <p:guide pos="2200"/>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2"/>
            <a:ext cx="3037840" cy="464820"/>
          </a:xfrm>
          <a:prstGeom prst="rect">
            <a:avLst/>
          </a:prstGeom>
        </p:spPr>
        <p:txBody>
          <a:bodyPr vert="horz" lIns="94283" tIns="47142" rIns="94283" bIns="47142" rtlCol="0"/>
          <a:lstStyle>
            <a:lvl1pPr algn="l">
              <a:defRPr sz="1200"/>
            </a:lvl1pPr>
          </a:lstStyle>
          <a:p>
            <a:endParaRPr lang="es-MX"/>
          </a:p>
        </p:txBody>
      </p:sp>
      <p:sp>
        <p:nvSpPr>
          <p:cNvPr id="3" name="2 Marcador de fecha"/>
          <p:cNvSpPr>
            <a:spLocks noGrp="1"/>
          </p:cNvSpPr>
          <p:nvPr>
            <p:ph type="dt" sz="quarter" idx="1"/>
          </p:nvPr>
        </p:nvSpPr>
        <p:spPr>
          <a:xfrm>
            <a:off x="3970949" y="12"/>
            <a:ext cx="3037840" cy="464820"/>
          </a:xfrm>
          <a:prstGeom prst="rect">
            <a:avLst/>
          </a:prstGeom>
        </p:spPr>
        <p:txBody>
          <a:bodyPr vert="horz" lIns="94283" tIns="47142" rIns="94283" bIns="47142" rtlCol="0"/>
          <a:lstStyle>
            <a:lvl1pPr algn="r">
              <a:defRPr sz="1200"/>
            </a:lvl1pPr>
          </a:lstStyle>
          <a:p>
            <a:fld id="{8615D655-2FD3-4CE8-B85A-FE73BEF9C6B5}" type="datetimeFigureOut">
              <a:rPr lang="es-MX" smtClean="0"/>
              <a:pPr/>
              <a:t>09/03/2016</a:t>
            </a:fld>
            <a:endParaRPr lang="es-MX"/>
          </a:p>
        </p:txBody>
      </p:sp>
      <p:sp>
        <p:nvSpPr>
          <p:cNvPr id="4" name="3 Marcador de pie de página"/>
          <p:cNvSpPr>
            <a:spLocks noGrp="1"/>
          </p:cNvSpPr>
          <p:nvPr>
            <p:ph type="ftr" sz="quarter" idx="2"/>
          </p:nvPr>
        </p:nvSpPr>
        <p:spPr>
          <a:xfrm>
            <a:off x="1" y="8829967"/>
            <a:ext cx="3037840" cy="464820"/>
          </a:xfrm>
          <a:prstGeom prst="rect">
            <a:avLst/>
          </a:prstGeom>
        </p:spPr>
        <p:txBody>
          <a:bodyPr vert="horz" lIns="94283" tIns="47142" rIns="94283" bIns="47142"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49" y="8829967"/>
            <a:ext cx="3037840" cy="464820"/>
          </a:xfrm>
          <a:prstGeom prst="rect">
            <a:avLst/>
          </a:prstGeom>
        </p:spPr>
        <p:txBody>
          <a:bodyPr vert="horz" lIns="94283" tIns="47142" rIns="94283" bIns="47142" rtlCol="0" anchor="b"/>
          <a:lstStyle>
            <a:lvl1pPr algn="r">
              <a:defRPr sz="1200"/>
            </a:lvl1pPr>
          </a:lstStyle>
          <a:p>
            <a:fld id="{3CAFF5D4-6931-431E-8D62-935589C53009}" type="slidenum">
              <a:rPr lang="es-MX" smtClean="0"/>
              <a:pPr/>
              <a:t>‹Nº›</a:t>
            </a:fld>
            <a:endParaRPr lang="es-MX"/>
          </a:p>
        </p:txBody>
      </p:sp>
    </p:spTree>
    <p:extLst>
      <p:ext uri="{BB962C8B-B14F-4D97-AF65-F5344CB8AC3E}">
        <p14:creationId xmlns:p14="http://schemas.microsoft.com/office/powerpoint/2010/main" val="373564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2"/>
            <a:ext cx="3037840" cy="464820"/>
          </a:xfrm>
          <a:prstGeom prst="rect">
            <a:avLst/>
          </a:prstGeom>
        </p:spPr>
        <p:txBody>
          <a:bodyPr vert="horz" lIns="94283" tIns="47142" rIns="94283" bIns="47142" rtlCol="0"/>
          <a:lstStyle>
            <a:lvl1pPr algn="l">
              <a:defRPr sz="1200"/>
            </a:lvl1pPr>
          </a:lstStyle>
          <a:p>
            <a:endParaRPr lang="es-MX"/>
          </a:p>
        </p:txBody>
      </p:sp>
      <p:sp>
        <p:nvSpPr>
          <p:cNvPr id="3" name="2 Marcador de fecha"/>
          <p:cNvSpPr>
            <a:spLocks noGrp="1"/>
          </p:cNvSpPr>
          <p:nvPr>
            <p:ph type="dt" idx="1"/>
          </p:nvPr>
        </p:nvSpPr>
        <p:spPr>
          <a:xfrm>
            <a:off x="3970949" y="12"/>
            <a:ext cx="3037840" cy="464820"/>
          </a:xfrm>
          <a:prstGeom prst="rect">
            <a:avLst/>
          </a:prstGeom>
        </p:spPr>
        <p:txBody>
          <a:bodyPr vert="horz" lIns="94283" tIns="47142" rIns="94283" bIns="47142" rtlCol="0"/>
          <a:lstStyle>
            <a:lvl1pPr algn="r">
              <a:defRPr sz="1200"/>
            </a:lvl1pPr>
          </a:lstStyle>
          <a:p>
            <a:fld id="{EC7D0744-AD99-411E-BE8E-1C36BB0CB327}" type="datetimeFigureOut">
              <a:rPr lang="es-MX" smtClean="0"/>
              <a:pPr/>
              <a:t>09/03/2016</a:t>
            </a:fld>
            <a:endParaRPr lang="es-MX"/>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4283" tIns="47142" rIns="94283" bIns="47142" rtlCol="0" anchor="ctr"/>
          <a:lstStyle/>
          <a:p>
            <a:endParaRPr lang="es-MX"/>
          </a:p>
        </p:txBody>
      </p:sp>
      <p:sp>
        <p:nvSpPr>
          <p:cNvPr id="5" name="4 Marcador de notas"/>
          <p:cNvSpPr>
            <a:spLocks noGrp="1"/>
          </p:cNvSpPr>
          <p:nvPr>
            <p:ph type="body" sz="quarter" idx="3"/>
          </p:nvPr>
        </p:nvSpPr>
        <p:spPr>
          <a:xfrm>
            <a:off x="701041" y="4415792"/>
            <a:ext cx="5608320" cy="4183380"/>
          </a:xfrm>
          <a:prstGeom prst="rect">
            <a:avLst/>
          </a:prstGeom>
        </p:spPr>
        <p:txBody>
          <a:bodyPr vert="horz" lIns="94283" tIns="47142" rIns="94283" bIns="4714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4283" tIns="47142" rIns="94283" bIns="47142"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49" y="8829967"/>
            <a:ext cx="3037840" cy="464820"/>
          </a:xfrm>
          <a:prstGeom prst="rect">
            <a:avLst/>
          </a:prstGeom>
        </p:spPr>
        <p:txBody>
          <a:bodyPr vert="horz" lIns="94283" tIns="47142" rIns="94283" bIns="47142" rtlCol="0" anchor="b"/>
          <a:lstStyle>
            <a:lvl1pPr algn="r">
              <a:defRPr sz="1200"/>
            </a:lvl1pPr>
          </a:lstStyle>
          <a:p>
            <a:fld id="{511822FF-3071-43E9-8032-73324A650EF4}" type="slidenum">
              <a:rPr lang="es-MX" smtClean="0"/>
              <a:pPr/>
              <a:t>‹Nº›</a:t>
            </a:fld>
            <a:endParaRPr lang="es-MX"/>
          </a:p>
        </p:txBody>
      </p:sp>
    </p:spTree>
    <p:extLst>
      <p:ext uri="{BB962C8B-B14F-4D97-AF65-F5344CB8AC3E}">
        <p14:creationId xmlns:p14="http://schemas.microsoft.com/office/powerpoint/2010/main" val="422435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90625" y="700088"/>
            <a:ext cx="4654550" cy="3490912"/>
          </a:xfrm>
        </p:spPr>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222040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01738" y="36513"/>
            <a:ext cx="4659312" cy="3494087"/>
          </a:xfrm>
        </p:spPr>
      </p:sp>
      <p:sp>
        <p:nvSpPr>
          <p:cNvPr id="3" name="2 Marcador de notas"/>
          <p:cNvSpPr>
            <a:spLocks noGrp="1"/>
          </p:cNvSpPr>
          <p:nvPr>
            <p:ph type="body" idx="1"/>
          </p:nvPr>
        </p:nvSpPr>
        <p:spPr>
          <a:xfrm>
            <a:off x="10" y="3559804"/>
            <a:ext cx="7061478" cy="5762055"/>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404581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11</a:t>
            </a:fld>
            <a:endParaRPr lang="es-MX" dirty="0"/>
          </a:p>
        </p:txBody>
      </p:sp>
    </p:spTree>
    <p:extLst>
      <p:ext uri="{BB962C8B-B14F-4D97-AF65-F5344CB8AC3E}">
        <p14:creationId xmlns:p14="http://schemas.microsoft.com/office/powerpoint/2010/main" val="425501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12</a:t>
            </a:fld>
            <a:endParaRPr lang="es-MX" dirty="0"/>
          </a:p>
        </p:txBody>
      </p:sp>
    </p:spTree>
    <p:extLst>
      <p:ext uri="{BB962C8B-B14F-4D97-AF65-F5344CB8AC3E}">
        <p14:creationId xmlns:p14="http://schemas.microsoft.com/office/powerpoint/2010/main" val="124080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13</a:t>
            </a:fld>
            <a:endParaRPr lang="es-MX" dirty="0"/>
          </a:p>
        </p:txBody>
      </p:sp>
    </p:spTree>
    <p:extLst>
      <p:ext uri="{BB962C8B-B14F-4D97-AF65-F5344CB8AC3E}">
        <p14:creationId xmlns:p14="http://schemas.microsoft.com/office/powerpoint/2010/main" val="339288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14</a:t>
            </a:fld>
            <a:endParaRPr lang="es-MX" dirty="0"/>
          </a:p>
        </p:txBody>
      </p:sp>
    </p:spTree>
    <p:extLst>
      <p:ext uri="{BB962C8B-B14F-4D97-AF65-F5344CB8AC3E}">
        <p14:creationId xmlns:p14="http://schemas.microsoft.com/office/powerpoint/2010/main" val="244667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600"/>
              </a:spcBef>
              <a:spcAft>
                <a:spcPts val="600"/>
              </a:spcAft>
              <a:buClr>
                <a:srgbClr val="182B47"/>
              </a:buClr>
              <a:buSzPct val="80000"/>
              <a:buFont typeface="Wingdings" pitchFamily="2" charset="2"/>
              <a:buNone/>
            </a:pPr>
            <a:endParaRPr lang="es-MX" sz="14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15</a:t>
            </a:fld>
            <a:endParaRPr lang="es-MX" dirty="0"/>
          </a:p>
        </p:txBody>
      </p:sp>
    </p:spTree>
    <p:extLst>
      <p:ext uri="{BB962C8B-B14F-4D97-AF65-F5344CB8AC3E}">
        <p14:creationId xmlns:p14="http://schemas.microsoft.com/office/powerpoint/2010/main" val="34097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600"/>
              </a:spcBef>
              <a:spcAft>
                <a:spcPts val="600"/>
              </a:spcAft>
              <a:buClr>
                <a:srgbClr val="182B47"/>
              </a:buClr>
              <a:buSzPct val="80000"/>
              <a:buFont typeface="Wingdings" pitchFamily="2" charset="2"/>
              <a:buNone/>
            </a:pPr>
            <a:endParaRPr lang="es-MX" sz="14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16</a:t>
            </a:fld>
            <a:endParaRPr lang="es-MX" dirty="0"/>
          </a:p>
        </p:txBody>
      </p:sp>
    </p:spTree>
    <p:extLst>
      <p:ext uri="{BB962C8B-B14F-4D97-AF65-F5344CB8AC3E}">
        <p14:creationId xmlns:p14="http://schemas.microsoft.com/office/powerpoint/2010/main" val="227192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600"/>
              </a:spcBef>
              <a:spcAft>
                <a:spcPts val="600"/>
              </a:spcAft>
              <a:buClr>
                <a:srgbClr val="182B47"/>
              </a:buClr>
              <a:buSzPct val="80000"/>
              <a:buFont typeface="Wingdings" pitchFamily="2" charset="2"/>
              <a:buNone/>
            </a:pPr>
            <a:endParaRPr lang="es-MX" sz="14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17</a:t>
            </a:fld>
            <a:endParaRPr lang="es-MX" dirty="0"/>
          </a:p>
        </p:txBody>
      </p:sp>
    </p:spTree>
    <p:extLst>
      <p:ext uri="{BB962C8B-B14F-4D97-AF65-F5344CB8AC3E}">
        <p14:creationId xmlns:p14="http://schemas.microsoft.com/office/powerpoint/2010/main" val="115043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18</a:t>
            </a:fld>
            <a:endParaRPr lang="es-MX" dirty="0"/>
          </a:p>
        </p:txBody>
      </p:sp>
    </p:spTree>
    <p:extLst>
      <p:ext uri="{BB962C8B-B14F-4D97-AF65-F5344CB8AC3E}">
        <p14:creationId xmlns:p14="http://schemas.microsoft.com/office/powerpoint/2010/main" val="107673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19</a:t>
            </a:fld>
            <a:endParaRPr lang="es-MX" dirty="0"/>
          </a:p>
        </p:txBody>
      </p:sp>
    </p:spTree>
    <p:extLst>
      <p:ext uri="{BB962C8B-B14F-4D97-AF65-F5344CB8AC3E}">
        <p14:creationId xmlns:p14="http://schemas.microsoft.com/office/powerpoint/2010/main" val="389715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a:t>
            </a:fld>
            <a:endParaRPr lang="es-MX" dirty="0"/>
          </a:p>
        </p:txBody>
      </p:sp>
    </p:spTree>
    <p:extLst>
      <p:ext uri="{BB962C8B-B14F-4D97-AF65-F5344CB8AC3E}">
        <p14:creationId xmlns:p14="http://schemas.microsoft.com/office/powerpoint/2010/main" val="252127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1200"/>
              </a:spcAft>
              <a:buClr>
                <a:srgbClr val="182B47"/>
              </a:buClr>
              <a:buFont typeface="Wingdings" panose="05000000000000000000" pitchFamily="2" charset="2"/>
              <a:buNone/>
            </a:pPr>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20</a:t>
            </a:fld>
            <a:endParaRPr lang="es-MX" dirty="0"/>
          </a:p>
        </p:txBody>
      </p:sp>
    </p:spTree>
    <p:extLst>
      <p:ext uri="{BB962C8B-B14F-4D97-AF65-F5344CB8AC3E}">
        <p14:creationId xmlns:p14="http://schemas.microsoft.com/office/powerpoint/2010/main" val="148680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21</a:t>
            </a:fld>
            <a:endParaRPr lang="es-MX" dirty="0"/>
          </a:p>
        </p:txBody>
      </p:sp>
    </p:spTree>
    <p:extLst>
      <p:ext uri="{BB962C8B-B14F-4D97-AF65-F5344CB8AC3E}">
        <p14:creationId xmlns:p14="http://schemas.microsoft.com/office/powerpoint/2010/main" val="87194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22</a:t>
            </a:fld>
            <a:endParaRPr lang="es-MX" dirty="0"/>
          </a:p>
        </p:txBody>
      </p:sp>
    </p:spTree>
    <p:extLst>
      <p:ext uri="{BB962C8B-B14F-4D97-AF65-F5344CB8AC3E}">
        <p14:creationId xmlns:p14="http://schemas.microsoft.com/office/powerpoint/2010/main" val="1848865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23</a:t>
            </a:fld>
            <a:endParaRPr lang="es-MX" dirty="0"/>
          </a:p>
        </p:txBody>
      </p:sp>
    </p:spTree>
    <p:extLst>
      <p:ext uri="{BB962C8B-B14F-4D97-AF65-F5344CB8AC3E}">
        <p14:creationId xmlns:p14="http://schemas.microsoft.com/office/powerpoint/2010/main" val="361589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24</a:t>
            </a:fld>
            <a:endParaRPr lang="es-MX" dirty="0"/>
          </a:p>
        </p:txBody>
      </p:sp>
    </p:spTree>
    <p:extLst>
      <p:ext uri="{BB962C8B-B14F-4D97-AF65-F5344CB8AC3E}">
        <p14:creationId xmlns:p14="http://schemas.microsoft.com/office/powerpoint/2010/main" val="107348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25</a:t>
            </a:fld>
            <a:endParaRPr lang="es-MX" dirty="0"/>
          </a:p>
        </p:txBody>
      </p:sp>
    </p:spTree>
    <p:extLst>
      <p:ext uri="{BB962C8B-B14F-4D97-AF65-F5344CB8AC3E}">
        <p14:creationId xmlns:p14="http://schemas.microsoft.com/office/powerpoint/2010/main" val="103778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26</a:t>
            </a:fld>
            <a:endParaRPr lang="es-MX" dirty="0"/>
          </a:p>
        </p:txBody>
      </p:sp>
    </p:spTree>
    <p:extLst>
      <p:ext uri="{BB962C8B-B14F-4D97-AF65-F5344CB8AC3E}">
        <p14:creationId xmlns:p14="http://schemas.microsoft.com/office/powerpoint/2010/main" val="2545372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01738" y="36513"/>
            <a:ext cx="4659312" cy="3494087"/>
          </a:xfrm>
        </p:spPr>
      </p:sp>
      <p:sp>
        <p:nvSpPr>
          <p:cNvPr id="3" name="2 Marcador de notas"/>
          <p:cNvSpPr>
            <a:spLocks noGrp="1"/>
          </p:cNvSpPr>
          <p:nvPr>
            <p:ph type="body" idx="1"/>
          </p:nvPr>
        </p:nvSpPr>
        <p:spPr>
          <a:xfrm>
            <a:off x="10" y="3559804"/>
            <a:ext cx="7061478" cy="5762055"/>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27</a:t>
            </a:fld>
            <a:endParaRPr lang="es-MX" dirty="0">
              <a:solidFill>
                <a:prstClr val="black"/>
              </a:solidFill>
            </a:endParaRPr>
          </a:p>
        </p:txBody>
      </p:sp>
    </p:spTree>
    <p:extLst>
      <p:ext uri="{BB962C8B-B14F-4D97-AF65-F5344CB8AC3E}">
        <p14:creationId xmlns:p14="http://schemas.microsoft.com/office/powerpoint/2010/main" val="720769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lvl="1" indent="0" algn="just">
              <a:lnSpc>
                <a:spcPct val="110000"/>
              </a:lnSpc>
              <a:spcBef>
                <a:spcPts val="600"/>
              </a:spcBef>
              <a:spcAft>
                <a:spcPts val="600"/>
              </a:spcAft>
              <a:buClr>
                <a:srgbClr val="182B47"/>
              </a:buClr>
              <a:buSzPct val="80000"/>
              <a:buFont typeface="Wingdings" pitchFamily="2" charset="2"/>
              <a:buNone/>
            </a:pPr>
            <a:endParaRPr lang="es-MX" sz="1600" i="0" dirty="0" smtClean="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28</a:t>
            </a:fld>
            <a:endParaRPr lang="es-MX"/>
          </a:p>
        </p:txBody>
      </p:sp>
    </p:spTree>
    <p:extLst>
      <p:ext uri="{BB962C8B-B14F-4D97-AF65-F5344CB8AC3E}">
        <p14:creationId xmlns:p14="http://schemas.microsoft.com/office/powerpoint/2010/main" val="2524849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29</a:t>
            </a:fld>
            <a:endParaRPr lang="es-MX"/>
          </a:p>
        </p:txBody>
      </p:sp>
    </p:spTree>
    <p:extLst>
      <p:ext uri="{BB962C8B-B14F-4D97-AF65-F5344CB8AC3E}">
        <p14:creationId xmlns:p14="http://schemas.microsoft.com/office/powerpoint/2010/main" val="76655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a:t>
            </a:fld>
            <a:endParaRPr lang="es-MX" dirty="0"/>
          </a:p>
        </p:txBody>
      </p:sp>
    </p:spTree>
    <p:extLst>
      <p:ext uri="{BB962C8B-B14F-4D97-AF65-F5344CB8AC3E}">
        <p14:creationId xmlns:p14="http://schemas.microsoft.com/office/powerpoint/2010/main" val="979910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30</a:t>
            </a:fld>
            <a:endParaRPr lang="es-MX" dirty="0"/>
          </a:p>
        </p:txBody>
      </p:sp>
    </p:spTree>
    <p:extLst>
      <p:ext uri="{BB962C8B-B14F-4D97-AF65-F5344CB8AC3E}">
        <p14:creationId xmlns:p14="http://schemas.microsoft.com/office/powerpoint/2010/main" val="131415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Autofit/>
          </a:bodyPr>
          <a:lstStyle/>
          <a:p>
            <a:pPr marL="0" lvl="1" indent="0" algn="just">
              <a:lnSpc>
                <a:spcPct val="110000"/>
              </a:lnSpc>
              <a:spcBef>
                <a:spcPts val="600"/>
              </a:spcBef>
              <a:spcAft>
                <a:spcPts val="600"/>
              </a:spcAft>
              <a:buClr>
                <a:srgbClr val="182B47"/>
              </a:buClr>
              <a:buSzPct val="80000"/>
              <a:buFont typeface="Wingdings" panose="05000000000000000000" pitchFamily="2" charset="2"/>
              <a:buNone/>
            </a:pPr>
            <a:endParaRPr lang="es-MX" sz="10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31</a:t>
            </a:fld>
            <a:endParaRPr lang="es-MX" dirty="0"/>
          </a:p>
        </p:txBody>
      </p:sp>
    </p:spTree>
    <p:extLst>
      <p:ext uri="{BB962C8B-B14F-4D97-AF65-F5344CB8AC3E}">
        <p14:creationId xmlns:p14="http://schemas.microsoft.com/office/powerpoint/2010/main" val="414026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Autofit/>
          </a:bodyPr>
          <a:lstStyle/>
          <a:p>
            <a:pPr marL="0" lvl="1" indent="0" algn="just">
              <a:lnSpc>
                <a:spcPct val="110000"/>
              </a:lnSpc>
              <a:spcBef>
                <a:spcPts val="600"/>
              </a:spcBef>
              <a:spcAft>
                <a:spcPts val="600"/>
              </a:spcAft>
              <a:buClr>
                <a:srgbClr val="182B47"/>
              </a:buClr>
              <a:buSzPct val="80000"/>
              <a:buFont typeface="Wingdings" panose="05000000000000000000" pitchFamily="2" charset="2"/>
              <a:buNone/>
            </a:pPr>
            <a:endParaRPr lang="es-MX" sz="1000" dirty="0" smtClean="0">
              <a:solidFill>
                <a:srgbClr val="182B47"/>
              </a:solidFill>
            </a:endParaRPr>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32</a:t>
            </a:fld>
            <a:endParaRPr lang="es-MX" dirty="0"/>
          </a:p>
        </p:txBody>
      </p:sp>
    </p:spTree>
    <p:extLst>
      <p:ext uri="{BB962C8B-B14F-4D97-AF65-F5344CB8AC3E}">
        <p14:creationId xmlns:p14="http://schemas.microsoft.com/office/powerpoint/2010/main" val="109799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600"/>
              </a:spcAft>
              <a:buClr>
                <a:srgbClr val="182B47"/>
              </a:buClr>
              <a:buFont typeface="Wingdings" panose="05000000000000000000"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33</a:t>
            </a:fld>
            <a:endParaRPr lang="es-MX" dirty="0"/>
          </a:p>
        </p:txBody>
      </p:sp>
    </p:spTree>
    <p:extLst>
      <p:ext uri="{BB962C8B-B14F-4D97-AF65-F5344CB8AC3E}">
        <p14:creationId xmlns:p14="http://schemas.microsoft.com/office/powerpoint/2010/main" val="394726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600"/>
              </a:spcAft>
              <a:buClr>
                <a:srgbClr val="182B47"/>
              </a:buClr>
              <a:buFont typeface="Wingdings" panose="05000000000000000000"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34</a:t>
            </a:fld>
            <a:endParaRPr lang="es-MX" dirty="0"/>
          </a:p>
        </p:txBody>
      </p:sp>
    </p:spTree>
    <p:extLst>
      <p:ext uri="{BB962C8B-B14F-4D97-AF65-F5344CB8AC3E}">
        <p14:creationId xmlns:p14="http://schemas.microsoft.com/office/powerpoint/2010/main" val="1100190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0"/>
              </a:spcBef>
              <a:spcAft>
                <a:spcPts val="1800"/>
              </a:spcAft>
              <a:buClr>
                <a:srgbClr val="182B47"/>
              </a:buClr>
              <a:buSzPct val="80000"/>
              <a:buFont typeface="Wingdings"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35</a:t>
            </a:fld>
            <a:endParaRPr lang="es-MX" dirty="0"/>
          </a:p>
        </p:txBody>
      </p:sp>
    </p:spTree>
    <p:extLst>
      <p:ext uri="{BB962C8B-B14F-4D97-AF65-F5344CB8AC3E}">
        <p14:creationId xmlns:p14="http://schemas.microsoft.com/office/powerpoint/2010/main" val="105390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MX" sz="1500" i="0" dirty="0" smtClean="0"/>
              </a:p>
            </p:txBody>
          </p:sp>
        </mc:Choice>
        <mc:Fallback xmlns="">
          <p:sp>
            <p:nvSpPr>
              <p:cNvPr id="3" name="Marcador de notas 2"/>
              <p:cNvSpPr>
                <a:spLocks noGrp="1"/>
              </p:cNvSpPr>
              <p:nvPr>
                <p:ph type="body" idx="1"/>
              </p:nvPr>
            </p:nvSpPr>
            <p:spPr/>
            <p:txBody>
              <a:bodyPr/>
              <a:lstStyle/>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1500" i="0" dirty="0" smtClean="0"/>
                  <a:t>Las estimaciones anteriores describen el efecto que un incremento del salario mínimo tiene sobre el SBC en promedio.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1500" i="0" dirty="0" smtClean="0"/>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1500" i="0" dirty="0" smtClean="0"/>
                  <a:t>Sin embargo, y de manera congruente con la evidencia existente, parecería natural que el efecto faro sea mayor para aquellos salarios más cercanos al salario mínimo y que este efecto podría irse diluyendo conforme los niveles salariales aumentan.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1500" i="0" dirty="0" smtClean="0"/>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1500" i="0" dirty="0" smtClean="0"/>
                  <a:t>En esta especificación, la interacción de la variable </a:t>
                </a:r>
                <a:r>
                  <a:rPr lang="es-MX" sz="1400" i="0">
                    <a:latin typeface="Cambria Math" panose="02040503050406030204" pitchFamily="18" charset="0"/>
                  </a:rPr>
                  <a:t>ln(〖𝑆𝐵𝐶〗_(𝑖𝑡−1)/〖𝑆𝑀〗_(𝑖𝑡−1) )</a:t>
                </a:r>
                <a:r>
                  <a:rPr lang="es-MX" sz="1500" i="0" dirty="0" smtClean="0"/>
                  <a:t> con los grupos de ingreso permite controlar por diferencias en la determinación del SBC al interior de cada grupo de ingreso</a:t>
                </a:r>
                <a:r>
                  <a:rPr lang="es-MX" sz="1500" i="0" dirty="0" smtClean="0"/>
                  <a:t>.</a:t>
                </a:r>
                <a:endParaRPr lang="es-MX" sz="1500" i="0" dirty="0" smtClean="0"/>
              </a:p>
            </p:txBody>
          </p:sp>
        </mc:Fallback>
      </mc:AlternateContent>
      <p:sp>
        <p:nvSpPr>
          <p:cNvPr id="4" name="Marcador de número de diapositiva 3"/>
          <p:cNvSpPr>
            <a:spLocks noGrp="1"/>
          </p:cNvSpPr>
          <p:nvPr>
            <p:ph type="sldNum" sz="quarter" idx="10"/>
          </p:nvPr>
        </p:nvSpPr>
        <p:spPr/>
        <p:txBody>
          <a:bodyPr/>
          <a:lstStyle/>
          <a:p>
            <a:fld id="{511822FF-3071-43E9-8032-73324A650EF4}" type="slidenum">
              <a:rPr lang="es-MX" smtClean="0"/>
              <a:pPr/>
              <a:t>36</a:t>
            </a:fld>
            <a:endParaRPr lang="es-MX"/>
          </a:p>
        </p:txBody>
      </p:sp>
    </p:spTree>
    <p:extLst>
      <p:ext uri="{BB962C8B-B14F-4D97-AF65-F5344CB8AC3E}">
        <p14:creationId xmlns:p14="http://schemas.microsoft.com/office/powerpoint/2010/main" val="2094596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0"/>
              </a:spcBef>
              <a:spcAft>
                <a:spcPts val="1800"/>
              </a:spcAft>
              <a:buClr>
                <a:srgbClr val="182B47"/>
              </a:buClr>
              <a:buSzPct val="80000"/>
              <a:buFont typeface="Wingdings"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37</a:t>
            </a:fld>
            <a:endParaRPr lang="es-MX" dirty="0"/>
          </a:p>
        </p:txBody>
      </p:sp>
    </p:spTree>
    <p:extLst>
      <p:ext uri="{BB962C8B-B14F-4D97-AF65-F5344CB8AC3E}">
        <p14:creationId xmlns:p14="http://schemas.microsoft.com/office/powerpoint/2010/main" val="3197829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lgn="just">
              <a:lnSpc>
                <a:spcPct val="110000"/>
              </a:lnSpc>
              <a:spcBef>
                <a:spcPts val="600"/>
              </a:spcBef>
              <a:spcAft>
                <a:spcPts val="600"/>
              </a:spcAft>
              <a:buClr>
                <a:srgbClr val="182B47"/>
              </a:buClr>
              <a:buFont typeface="Wingdings" panose="05000000000000000000"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38</a:t>
            </a:fld>
            <a:endParaRPr lang="es-MX" dirty="0"/>
          </a:p>
        </p:txBody>
      </p:sp>
    </p:spTree>
    <p:extLst>
      <p:ext uri="{BB962C8B-B14F-4D97-AF65-F5344CB8AC3E}">
        <p14:creationId xmlns:p14="http://schemas.microsoft.com/office/powerpoint/2010/main" val="4080349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0"/>
              </a:spcBef>
              <a:spcAft>
                <a:spcPts val="1800"/>
              </a:spcAft>
              <a:buClr>
                <a:srgbClr val="182B47"/>
              </a:buClr>
              <a:buSzPct val="80000"/>
              <a:buFont typeface="Wingdings" pitchFamily="2" charset="2"/>
              <a:buNone/>
            </a:pPr>
            <a:endParaRPr lang="es-MX" sz="1600" i="0" baseline="3000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39</a:t>
            </a:fld>
            <a:endParaRPr lang="es-MX" dirty="0"/>
          </a:p>
        </p:txBody>
      </p:sp>
    </p:spTree>
    <p:extLst>
      <p:ext uri="{BB962C8B-B14F-4D97-AF65-F5344CB8AC3E}">
        <p14:creationId xmlns:p14="http://schemas.microsoft.com/office/powerpoint/2010/main" val="199005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01738" y="36513"/>
            <a:ext cx="4659312" cy="3494087"/>
          </a:xfrm>
        </p:spPr>
      </p:sp>
      <p:sp>
        <p:nvSpPr>
          <p:cNvPr id="3" name="2 Marcador de notas"/>
          <p:cNvSpPr>
            <a:spLocks noGrp="1"/>
          </p:cNvSpPr>
          <p:nvPr>
            <p:ph type="body" idx="1"/>
          </p:nvPr>
        </p:nvSpPr>
        <p:spPr>
          <a:xfrm>
            <a:off x="10" y="3559804"/>
            <a:ext cx="7061478" cy="5762055"/>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4</a:t>
            </a:fld>
            <a:endParaRPr lang="es-MX" dirty="0">
              <a:solidFill>
                <a:prstClr val="black"/>
              </a:solidFill>
            </a:endParaRPr>
          </a:p>
        </p:txBody>
      </p:sp>
    </p:spTree>
    <p:extLst>
      <p:ext uri="{BB962C8B-B14F-4D97-AF65-F5344CB8AC3E}">
        <p14:creationId xmlns:p14="http://schemas.microsoft.com/office/powerpoint/2010/main" val="1975002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lvl="1" indent="0" algn="just">
              <a:lnSpc>
                <a:spcPct val="110000"/>
              </a:lnSpc>
              <a:spcBef>
                <a:spcPts val="0"/>
              </a:spcBef>
              <a:spcAft>
                <a:spcPts val="1800"/>
              </a:spcAft>
              <a:buClr>
                <a:srgbClr val="182B47"/>
              </a:buClr>
              <a:buSzPct val="80000"/>
              <a:buFont typeface="Wingdings" pitchFamily="2" charset="2"/>
              <a:buNone/>
            </a:pPr>
            <a:endParaRPr lang="es-MX" sz="1600" i="0" dirty="0" smtClean="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40</a:t>
            </a:fld>
            <a:endParaRPr lang="es-MX" dirty="0"/>
          </a:p>
        </p:txBody>
      </p:sp>
    </p:spTree>
    <p:extLst>
      <p:ext uri="{BB962C8B-B14F-4D97-AF65-F5344CB8AC3E}">
        <p14:creationId xmlns:p14="http://schemas.microsoft.com/office/powerpoint/2010/main" val="1397871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01738" y="36513"/>
            <a:ext cx="4659312" cy="3494087"/>
          </a:xfrm>
        </p:spPr>
      </p:sp>
      <p:sp>
        <p:nvSpPr>
          <p:cNvPr id="3" name="2 Marcador de notas"/>
          <p:cNvSpPr>
            <a:spLocks noGrp="1"/>
          </p:cNvSpPr>
          <p:nvPr>
            <p:ph type="body" idx="1"/>
          </p:nvPr>
        </p:nvSpPr>
        <p:spPr>
          <a:xfrm>
            <a:off x="10" y="3559804"/>
            <a:ext cx="7061478" cy="5762055"/>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41</a:t>
            </a:fld>
            <a:endParaRPr lang="es-MX" dirty="0">
              <a:solidFill>
                <a:prstClr val="black"/>
              </a:solidFill>
            </a:endParaRPr>
          </a:p>
        </p:txBody>
      </p:sp>
    </p:spTree>
    <p:extLst>
      <p:ext uri="{BB962C8B-B14F-4D97-AF65-F5344CB8AC3E}">
        <p14:creationId xmlns:p14="http://schemas.microsoft.com/office/powerpoint/2010/main" val="1356212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42</a:t>
            </a:fld>
            <a:endParaRPr lang="es-MX" dirty="0"/>
          </a:p>
        </p:txBody>
      </p:sp>
    </p:spTree>
    <p:extLst>
      <p:ext uri="{BB962C8B-B14F-4D97-AF65-F5344CB8AC3E}">
        <p14:creationId xmlns:p14="http://schemas.microsoft.com/office/powerpoint/2010/main" val="3589171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43</a:t>
            </a:fld>
            <a:endParaRPr lang="es-MX"/>
          </a:p>
        </p:txBody>
      </p:sp>
    </p:spTree>
    <p:extLst>
      <p:ext uri="{BB962C8B-B14F-4D97-AF65-F5344CB8AC3E}">
        <p14:creationId xmlns:p14="http://schemas.microsoft.com/office/powerpoint/2010/main" val="421016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5</a:t>
            </a:fld>
            <a:endParaRPr lang="es-MX" dirty="0"/>
          </a:p>
        </p:txBody>
      </p:sp>
    </p:spTree>
    <p:extLst>
      <p:ext uri="{BB962C8B-B14F-4D97-AF65-F5344CB8AC3E}">
        <p14:creationId xmlns:p14="http://schemas.microsoft.com/office/powerpoint/2010/main" val="394803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6</a:t>
            </a:fld>
            <a:endParaRPr lang="es-MX" dirty="0"/>
          </a:p>
        </p:txBody>
      </p:sp>
    </p:spTree>
    <p:extLst>
      <p:ext uri="{BB962C8B-B14F-4D97-AF65-F5344CB8AC3E}">
        <p14:creationId xmlns:p14="http://schemas.microsoft.com/office/powerpoint/2010/main" val="308473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7</a:t>
            </a:fld>
            <a:endParaRPr lang="es-MX" dirty="0"/>
          </a:p>
        </p:txBody>
      </p:sp>
    </p:spTree>
    <p:extLst>
      <p:ext uri="{BB962C8B-B14F-4D97-AF65-F5344CB8AC3E}">
        <p14:creationId xmlns:p14="http://schemas.microsoft.com/office/powerpoint/2010/main" val="361549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552872" y="4415792"/>
            <a:ext cx="5976663" cy="4183380"/>
          </a:xfrm>
        </p:spPr>
        <p:txBody>
          <a:bodyPr>
            <a:noAutofit/>
          </a:bodyPr>
          <a:lstStyle/>
          <a:p>
            <a:pPr marL="0" lvl="1" indent="0" algn="just">
              <a:lnSpc>
                <a:spcPct val="110000"/>
              </a:lnSpc>
              <a:spcBef>
                <a:spcPts val="300"/>
              </a:spcBef>
              <a:spcAft>
                <a:spcPts val="300"/>
              </a:spcAft>
              <a:buClr>
                <a:srgbClr val="182B47"/>
              </a:buClr>
              <a:buSzPct val="80000"/>
              <a:buFont typeface="Wingdings" panose="05000000000000000000" pitchFamily="2" charset="2"/>
              <a:buNone/>
            </a:pPr>
            <a:endParaRPr lang="es-MX" sz="950"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8</a:t>
            </a:fld>
            <a:endParaRPr lang="es-MX" dirty="0"/>
          </a:p>
        </p:txBody>
      </p:sp>
    </p:spTree>
    <p:extLst>
      <p:ext uri="{BB962C8B-B14F-4D97-AF65-F5344CB8AC3E}">
        <p14:creationId xmlns:p14="http://schemas.microsoft.com/office/powerpoint/2010/main" val="207781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552872" y="4415792"/>
            <a:ext cx="5976663" cy="4183380"/>
          </a:xfrm>
        </p:spPr>
        <p:txBody>
          <a:bodyPr>
            <a:noAutofit/>
          </a:bodyPr>
          <a:lstStyle/>
          <a:p>
            <a:pPr marL="0" lvl="1" indent="0" algn="just">
              <a:lnSpc>
                <a:spcPct val="110000"/>
              </a:lnSpc>
              <a:spcBef>
                <a:spcPts val="300"/>
              </a:spcBef>
              <a:spcAft>
                <a:spcPts val="300"/>
              </a:spcAft>
              <a:buClr>
                <a:srgbClr val="182B47"/>
              </a:buClr>
              <a:buSzPct val="80000"/>
              <a:buFont typeface="Wingdings" panose="05000000000000000000" pitchFamily="2" charset="2"/>
              <a:buNone/>
            </a:pPr>
            <a:endParaRPr lang="es-MX" sz="950"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9</a:t>
            </a:fld>
            <a:endParaRPr lang="es-MX" dirty="0"/>
          </a:p>
        </p:txBody>
      </p:sp>
    </p:spTree>
    <p:extLst>
      <p:ext uri="{BB962C8B-B14F-4D97-AF65-F5344CB8AC3E}">
        <p14:creationId xmlns:p14="http://schemas.microsoft.com/office/powerpoint/2010/main" val="2893566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2" name="1 Título"/>
          <p:cNvSpPr>
            <a:spLocks noGrp="1"/>
          </p:cNvSpPr>
          <p:nvPr>
            <p:ph type="ctrTitle"/>
          </p:nvPr>
        </p:nvSpPr>
        <p:spPr>
          <a:xfrm>
            <a:off x="685800" y="2130425"/>
            <a:ext cx="7772400" cy="1470025"/>
          </a:xfrm>
        </p:spPr>
        <p:txBody>
          <a:bodyPr/>
          <a:lstStyle>
            <a:lvl1pPr>
              <a:defRPr>
                <a:solidFill>
                  <a:srgbClr val="254061"/>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10"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CCF6247-7F51-4F5B-966D-CD7B7D8D07B8}" type="datetime1">
              <a:rPr lang="es-MX" smtClean="0"/>
              <a:t>09/03/2016</a:t>
            </a:fld>
            <a:endParaRPr lang="es-MX"/>
          </a:p>
        </p:txBody>
      </p:sp>
      <p:sp>
        <p:nvSpPr>
          <p:cNvPr id="5" name="4 Marcador de pie de página"/>
          <p:cNvSpPr>
            <a:spLocks noGrp="1"/>
          </p:cNvSpPr>
          <p:nvPr>
            <p:ph type="ftr" sz="quarter" idx="11"/>
          </p:nvPr>
        </p:nvSpPr>
        <p:spPr/>
        <p:txBody>
          <a:bodyPr/>
          <a:lstStyle>
            <a:lvl1pPr>
              <a:defRPr>
                <a:solidFill>
                  <a:schemeClr val="bg1">
                    <a:lumMod val="85000"/>
                  </a:schemeClr>
                </a:solidFill>
              </a:defRPr>
            </a:lvl1pPr>
          </a:lstStyle>
          <a:p>
            <a:r>
              <a:rPr lang="es-MX" smtClean="0"/>
              <a:t>Determinantes de la Inflación</a:t>
            </a:r>
            <a:endParaRPr lang="es-MX"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6" name="5 Marcador de número de diapositiva"/>
          <p:cNvSpPr>
            <a:spLocks noGrp="1"/>
          </p:cNvSpPr>
          <p:nvPr>
            <p:ph type="sldNum" sz="quarter" idx="12"/>
          </p:nvPr>
        </p:nvSpPr>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11"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2 Marcador de contenido"/>
          <p:cNvSpPr>
            <a:spLocks noGrp="1"/>
          </p:cNvSpPr>
          <p:nvPr>
            <p:ph idx="1"/>
          </p:nvPr>
        </p:nvSpPr>
        <p:spPr>
          <a:xfrm>
            <a:off x="457200" y="764704"/>
            <a:ext cx="8229600" cy="5472608"/>
          </a:xfrm>
        </p:spPr>
        <p:txBody>
          <a:bodyPr/>
          <a:lstStyle>
            <a:lvl1pPr algn="just">
              <a:buClr>
                <a:srgbClr val="003366"/>
              </a:buClr>
              <a:buSzPct val="80000"/>
              <a:buFont typeface="Wingdings" pitchFamily="2" charset="2"/>
              <a:buChar char="n"/>
              <a:defRPr sz="2200"/>
            </a:lvl1pPr>
            <a:lvl2pPr algn="just">
              <a:buClr>
                <a:srgbClr val="003366"/>
              </a:buClr>
              <a:buSzPct val="100000"/>
              <a:buFont typeface="Wingdings" pitchFamily="2" charset="2"/>
              <a:buChar char="ü"/>
              <a:defRPr sz="2000" i="1"/>
            </a:lvl2pPr>
            <a:lvl3pPr algn="just">
              <a:buClr>
                <a:srgbClr val="003366"/>
              </a:buClr>
              <a:defRPr sz="1800"/>
            </a:lvl3pPr>
            <a:lvl4pPr algn="just">
              <a:buClr>
                <a:srgbClr val="003366"/>
              </a:buClr>
              <a:defRPr sz="1600"/>
            </a:lvl4pPr>
            <a:lvl5pPr algn="just">
              <a:buClr>
                <a:srgbClr val="003366"/>
              </a:buCl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gráficas">
    <p:spTree>
      <p:nvGrpSpPr>
        <p:cNvPr id="1" name=""/>
        <p:cNvGrpSpPr/>
        <p:nvPr/>
      </p:nvGrpSpPr>
      <p:grpSpPr>
        <a:xfrm>
          <a:off x="0" y="0"/>
          <a:ext cx="0" cy="0"/>
          <a:chOff x="0" y="0"/>
          <a:chExt cx="0" cy="0"/>
        </a:xfrm>
      </p:grpSpPr>
      <p:sp>
        <p:nvSpPr>
          <p:cNvPr id="8"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7"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6"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0" name="5 Marcador de gráfico"/>
          <p:cNvSpPr>
            <a:spLocks noGrp="1"/>
          </p:cNvSpPr>
          <p:nvPr>
            <p:ph type="chart" sz="quarter" idx="14"/>
          </p:nvPr>
        </p:nvSpPr>
        <p:spPr>
          <a:xfrm>
            <a:off x="243136" y="1679181"/>
            <a:ext cx="2772000" cy="4248000"/>
          </a:xfrm>
        </p:spPr>
        <p:txBody>
          <a:bodyPr/>
          <a:lstStyle>
            <a:lvl1pPr marL="0" indent="0">
              <a:buNone/>
              <a:defRPr/>
            </a:lvl1pPr>
          </a:lstStyle>
          <a:p>
            <a:endParaRPr lang="es-MX" dirty="0"/>
          </a:p>
        </p:txBody>
      </p:sp>
      <p:sp>
        <p:nvSpPr>
          <p:cNvPr id="11" name="5 Marcador de gráfico"/>
          <p:cNvSpPr>
            <a:spLocks noGrp="1"/>
          </p:cNvSpPr>
          <p:nvPr>
            <p:ph type="chart" sz="quarter" idx="15"/>
          </p:nvPr>
        </p:nvSpPr>
        <p:spPr>
          <a:xfrm>
            <a:off x="3208735" y="1677173"/>
            <a:ext cx="2772000" cy="4248000"/>
          </a:xfrm>
        </p:spPr>
        <p:txBody>
          <a:bodyPr/>
          <a:lstStyle>
            <a:lvl1pPr marL="0" indent="0">
              <a:buNone/>
              <a:defRPr/>
            </a:lvl1pPr>
          </a:lstStyle>
          <a:p>
            <a:endParaRPr lang="es-MX" dirty="0"/>
          </a:p>
        </p:txBody>
      </p:sp>
      <p:sp>
        <p:nvSpPr>
          <p:cNvPr id="12" name="5 Marcador de gráfico"/>
          <p:cNvSpPr>
            <a:spLocks noGrp="1"/>
          </p:cNvSpPr>
          <p:nvPr>
            <p:ph type="chart" sz="quarter" idx="16"/>
          </p:nvPr>
        </p:nvSpPr>
        <p:spPr>
          <a:xfrm>
            <a:off x="6174332" y="1677173"/>
            <a:ext cx="2772000" cy="42480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243136" y="824490"/>
            <a:ext cx="2772000" cy="784830"/>
          </a:xfrm>
        </p:spPr>
        <p:txBody>
          <a:bodyPr>
            <a:spAutoFit/>
          </a:bodyPr>
          <a:lstStyle>
            <a:lvl1pPr marL="0" indent="0" algn="ctr">
              <a:spcBef>
                <a:spcPts val="0"/>
              </a:spcBef>
              <a:buFont typeface="Arial" pitchFamily="34" charset="0"/>
              <a:buNone/>
              <a:defRPr sz="1500" b="1" baseline="0">
                <a:solidFill>
                  <a:srgbClr val="182B47"/>
                </a:solidFill>
              </a:defRPr>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12 Marcador de texto"/>
          <p:cNvSpPr>
            <a:spLocks noGrp="1"/>
          </p:cNvSpPr>
          <p:nvPr>
            <p:ph type="body" sz="quarter" idx="18"/>
          </p:nvPr>
        </p:nvSpPr>
        <p:spPr>
          <a:xfrm>
            <a:off x="3208735" y="824490"/>
            <a:ext cx="2772000" cy="784830"/>
          </a:xfrm>
        </p:spPr>
        <p:txBody>
          <a:bodyPr>
            <a:spAutoFit/>
          </a:bodyPr>
          <a:lstStyle>
            <a:lvl1pPr marL="0" indent="0" algn="ctr">
              <a:spcBef>
                <a:spcPts val="0"/>
              </a:spcBef>
              <a:buFont typeface="Arial" pitchFamily="34" charset="0"/>
              <a:buNone/>
              <a:defRPr sz="1500" b="1" baseline="0">
                <a:solidFill>
                  <a:srgbClr val="182B47"/>
                </a:solidFill>
              </a:defRPr>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5" name="12 Marcador de texto"/>
          <p:cNvSpPr>
            <a:spLocks noGrp="1"/>
          </p:cNvSpPr>
          <p:nvPr>
            <p:ph type="body" sz="quarter" idx="19"/>
          </p:nvPr>
        </p:nvSpPr>
        <p:spPr>
          <a:xfrm>
            <a:off x="6174332" y="824490"/>
            <a:ext cx="2772000" cy="784830"/>
          </a:xfrm>
        </p:spPr>
        <p:txBody>
          <a:bodyPr>
            <a:spAutoFit/>
          </a:bodyPr>
          <a:lstStyle>
            <a:lvl1pPr marL="0" indent="0" algn="ctr">
              <a:spcBef>
                <a:spcPts val="0"/>
              </a:spcBef>
              <a:buFont typeface="Arial" pitchFamily="34" charset="0"/>
              <a:buNone/>
              <a:defRPr sz="1500" b="1"/>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6" name="4 Marcador de texto"/>
          <p:cNvSpPr>
            <a:spLocks noGrp="1"/>
          </p:cNvSpPr>
          <p:nvPr>
            <p:ph type="body" sz="quarter" idx="20"/>
          </p:nvPr>
        </p:nvSpPr>
        <p:spPr>
          <a:xfrm>
            <a:off x="243136" y="5975885"/>
            <a:ext cx="2772000" cy="400110"/>
          </a:xfrm>
        </p:spPr>
        <p:txBody>
          <a:bodyPr>
            <a:spAutoFit/>
          </a:bodyPr>
          <a:lstStyle>
            <a:lvl1pPr marL="0" indent="0" algn="just">
              <a:spcBef>
                <a:spcPts val="0"/>
              </a:spcBef>
              <a:buNone/>
              <a:defRPr sz="10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7" name="4 Marcador de texto"/>
          <p:cNvSpPr>
            <a:spLocks noGrp="1"/>
          </p:cNvSpPr>
          <p:nvPr>
            <p:ph type="body" sz="quarter" idx="21"/>
          </p:nvPr>
        </p:nvSpPr>
        <p:spPr>
          <a:xfrm>
            <a:off x="3208735" y="5975885"/>
            <a:ext cx="2772000" cy="400110"/>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8" name="4 Marcador de texto"/>
          <p:cNvSpPr>
            <a:spLocks noGrp="1"/>
          </p:cNvSpPr>
          <p:nvPr>
            <p:ph type="body" sz="quarter" idx="22"/>
          </p:nvPr>
        </p:nvSpPr>
        <p:spPr>
          <a:xfrm>
            <a:off x="6174332" y="5975885"/>
            <a:ext cx="2772000" cy="400110"/>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gráfica">
    <p:spTree>
      <p:nvGrpSpPr>
        <p:cNvPr id="1" name=""/>
        <p:cNvGrpSpPr/>
        <p:nvPr/>
      </p:nvGrpSpPr>
      <p:grpSpPr>
        <a:xfrm>
          <a:off x="0" y="0"/>
          <a:ext cx="0" cy="0"/>
          <a:chOff x="0" y="0"/>
          <a:chExt cx="0" cy="0"/>
        </a:xfrm>
      </p:grpSpPr>
      <p:sp>
        <p:nvSpPr>
          <p:cNvPr id="10"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9"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8"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5 Marcador de gráfico"/>
          <p:cNvSpPr>
            <a:spLocks noGrp="1"/>
          </p:cNvSpPr>
          <p:nvPr>
            <p:ph type="chart" sz="quarter" idx="14"/>
          </p:nvPr>
        </p:nvSpPr>
        <p:spPr>
          <a:xfrm>
            <a:off x="1007604" y="1468129"/>
            <a:ext cx="7117200" cy="44532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1007604" y="920930"/>
            <a:ext cx="7128792" cy="677108"/>
          </a:xfrm>
        </p:spPr>
        <p:txBody>
          <a:bodyPr wrap="square">
            <a:spAutoFit/>
          </a:bodyPr>
          <a:lstStyle>
            <a:lvl1pPr marL="0" indent="0" algn="ctr">
              <a:spcBef>
                <a:spcPts val="0"/>
              </a:spcBef>
              <a:buFont typeface="Arial" pitchFamily="34" charset="0"/>
              <a:buNone/>
              <a:defRPr sz="1900" b="1" baseline="0"/>
            </a:lvl1pPr>
            <a:lvl2pPr marL="0" indent="0" algn="ctr">
              <a:spcBef>
                <a:spcPts val="0"/>
              </a:spcBef>
              <a:buNone/>
              <a:defRPr sz="19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4 Marcador de texto"/>
          <p:cNvSpPr>
            <a:spLocks noGrp="1"/>
          </p:cNvSpPr>
          <p:nvPr>
            <p:ph type="body" sz="quarter" idx="18"/>
          </p:nvPr>
        </p:nvSpPr>
        <p:spPr>
          <a:xfrm>
            <a:off x="1007604" y="6047710"/>
            <a:ext cx="7117200" cy="261610"/>
          </a:xfrm>
        </p:spPr>
        <p:txBody>
          <a:bodyPr>
            <a:spAutoFit/>
          </a:bodyPr>
          <a:lstStyle>
            <a:lvl1pPr marL="0" indent="0" algn="just">
              <a:spcBef>
                <a:spcPts val="0"/>
              </a:spcBef>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áficas">
    <p:spTree>
      <p:nvGrpSpPr>
        <p:cNvPr id="1" name=""/>
        <p:cNvGrpSpPr/>
        <p:nvPr/>
      </p:nvGrpSpPr>
      <p:grpSpPr>
        <a:xfrm>
          <a:off x="0" y="0"/>
          <a:ext cx="0" cy="0"/>
          <a:chOff x="0" y="0"/>
          <a:chExt cx="0" cy="0"/>
        </a:xfrm>
      </p:grpSpPr>
      <p:sp>
        <p:nvSpPr>
          <p:cNvPr id="10"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9"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8"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5 Marcador de gráfico"/>
          <p:cNvSpPr>
            <a:spLocks noGrp="1"/>
          </p:cNvSpPr>
          <p:nvPr>
            <p:ph type="chart" sz="quarter" idx="14"/>
          </p:nvPr>
        </p:nvSpPr>
        <p:spPr>
          <a:xfrm>
            <a:off x="370784" y="1620270"/>
            <a:ext cx="3985200" cy="43920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370784" y="828270"/>
            <a:ext cx="3985200" cy="877163"/>
          </a:xfrm>
        </p:spPr>
        <p:txBody>
          <a:bodyPr wrap="square">
            <a:spAutoFit/>
          </a:bodyPr>
          <a:lstStyle>
            <a:lvl1pPr marL="0" indent="0" algn="ctr">
              <a:spcBef>
                <a:spcPts val="0"/>
              </a:spcBef>
              <a:buFont typeface="Arial" pitchFamily="34" charset="0"/>
              <a:buNone/>
              <a:defRPr sz="1700" b="1"/>
            </a:lvl1pPr>
            <a:lvl2pPr marL="0" indent="0" algn="ctr">
              <a:spcBef>
                <a:spcPts val="0"/>
              </a:spcBef>
              <a:buNone/>
              <a:defRPr sz="17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5 Marcador de gráfico"/>
          <p:cNvSpPr>
            <a:spLocks noGrp="1"/>
          </p:cNvSpPr>
          <p:nvPr>
            <p:ph type="chart" sz="quarter" idx="18"/>
          </p:nvPr>
        </p:nvSpPr>
        <p:spPr>
          <a:xfrm>
            <a:off x="4835272" y="1620270"/>
            <a:ext cx="3985200" cy="4392000"/>
          </a:xfrm>
        </p:spPr>
        <p:txBody>
          <a:bodyPr/>
          <a:lstStyle>
            <a:lvl1pPr marL="0" indent="0">
              <a:buNone/>
              <a:defRPr/>
            </a:lvl1pPr>
          </a:lstStyle>
          <a:p>
            <a:endParaRPr lang="es-MX" dirty="0"/>
          </a:p>
        </p:txBody>
      </p:sp>
      <p:sp>
        <p:nvSpPr>
          <p:cNvPr id="15" name="12 Marcador de texto"/>
          <p:cNvSpPr>
            <a:spLocks noGrp="1"/>
          </p:cNvSpPr>
          <p:nvPr>
            <p:ph type="body" sz="quarter" idx="19"/>
          </p:nvPr>
        </p:nvSpPr>
        <p:spPr>
          <a:xfrm>
            <a:off x="4835272" y="829766"/>
            <a:ext cx="3985200" cy="877163"/>
          </a:xfrm>
        </p:spPr>
        <p:txBody>
          <a:bodyPr wrap="square">
            <a:spAutoFit/>
          </a:bodyPr>
          <a:lstStyle>
            <a:lvl1pPr marL="0" indent="0" algn="ctr">
              <a:spcBef>
                <a:spcPts val="0"/>
              </a:spcBef>
              <a:buFont typeface="Arial" pitchFamily="34" charset="0"/>
              <a:buNone/>
              <a:defRPr sz="1700" b="1"/>
            </a:lvl1pPr>
            <a:lvl2pPr marL="0" indent="0" algn="ctr">
              <a:spcBef>
                <a:spcPts val="0"/>
              </a:spcBef>
              <a:buNone/>
              <a:defRPr sz="17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6" name="4 Marcador de texto"/>
          <p:cNvSpPr>
            <a:spLocks noGrp="1"/>
          </p:cNvSpPr>
          <p:nvPr>
            <p:ph type="body" sz="quarter" idx="20"/>
          </p:nvPr>
        </p:nvSpPr>
        <p:spPr>
          <a:xfrm>
            <a:off x="370776" y="6013475"/>
            <a:ext cx="3985200" cy="246221"/>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7" name="4 Marcador de texto"/>
          <p:cNvSpPr>
            <a:spLocks noGrp="1"/>
          </p:cNvSpPr>
          <p:nvPr>
            <p:ph type="body" sz="quarter" idx="21"/>
          </p:nvPr>
        </p:nvSpPr>
        <p:spPr>
          <a:xfrm>
            <a:off x="4835272" y="6014343"/>
            <a:ext cx="3985200" cy="246221"/>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008"/>
            <a:ext cx="9144000" cy="683598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46856" y="-27384"/>
            <a:ext cx="8229600" cy="936104"/>
          </a:xfrm>
          <a:prstGeom prst="rect">
            <a:avLst/>
          </a:prstGeom>
        </p:spPr>
        <p:txBody>
          <a:bodyPr vert="horz" lIns="91440" tIns="45720" rIns="91440" bIns="45720" rtlCol="0" anchor="ctr">
            <a:noAutofit/>
          </a:bodyPr>
          <a:lstStyle/>
          <a:p>
            <a:r>
              <a:rPr lang="es-ES" dirty="0" smtClean="0"/>
              <a:t>Banxico-NEC-azul</a:t>
            </a:r>
            <a:endParaRPr lang="es-MX" dirty="0"/>
          </a:p>
        </p:txBody>
      </p:sp>
      <p:sp>
        <p:nvSpPr>
          <p:cNvPr id="3" name="2 Marcador de texto"/>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0BC8C-15AB-4592-8DFB-B4E898D6995C}" type="datetime1">
              <a:rPr lang="es-MX" smtClean="0"/>
              <a:t>09/03/2016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bg1">
                    <a:lumMod val="50000"/>
                  </a:schemeClr>
                </a:solidFill>
                <a:latin typeface="Calibri" pitchFamily="34" charset="0"/>
              </a:defRPr>
            </a:lvl1pPr>
          </a:lstStyle>
          <a:p>
            <a:r>
              <a:rPr lang="es-MX" smtClean="0"/>
              <a:t>Determinantes de la Inflación</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02BF4-BBF3-4639-B0BE-64A04A870BC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5"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a:solidFill>
            <a:srgbClr val="25406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62313"/>
            <a:ext cx="9144000" cy="109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FFFF"/>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27384"/>
            <a:ext cx="9142984" cy="6858000"/>
          </a:xfrm>
          <a:prstGeom prst="rect">
            <a:avLst/>
          </a:prstGeom>
          <a:noFill/>
          <a:ln>
            <a:noFill/>
          </a:ln>
        </p:spPr>
      </p:pic>
      <p:sp>
        <p:nvSpPr>
          <p:cNvPr id="5" name="4 CuadroTexto"/>
          <p:cNvSpPr txBox="1"/>
          <p:nvPr/>
        </p:nvSpPr>
        <p:spPr>
          <a:xfrm>
            <a:off x="179512" y="4974267"/>
            <a:ext cx="7776864" cy="1138773"/>
          </a:xfrm>
          <a:prstGeom prst="rect">
            <a:avLst/>
          </a:prstGeom>
          <a:noFill/>
        </p:spPr>
        <p:txBody>
          <a:bodyPr wrap="square" rtlCol="0">
            <a:spAutoFit/>
          </a:bodyPr>
          <a:lstStyle/>
          <a:p>
            <a:r>
              <a:rPr lang="es-MX" sz="2000" dirty="0" smtClean="0">
                <a:solidFill>
                  <a:srgbClr val="FFFFFF"/>
                </a:solidFill>
              </a:rPr>
              <a:t>Impacto del Salario Mínimo sobre el Salario Base de Cotización al IMSS</a:t>
            </a:r>
          </a:p>
          <a:p>
            <a:r>
              <a:rPr lang="es-MX" sz="2000" dirty="0">
                <a:solidFill>
                  <a:schemeClr val="accent6"/>
                </a:solidFill>
              </a:rPr>
              <a:t>Documento preliminar sujeto a modificaciones</a:t>
            </a:r>
          </a:p>
          <a:p>
            <a:endParaRPr lang="es-MX" sz="2800" dirty="0">
              <a:solidFill>
                <a:srgbClr val="FFFFFF"/>
              </a:solidFill>
            </a:endParaRPr>
          </a:p>
        </p:txBody>
      </p:sp>
      <p:sp>
        <p:nvSpPr>
          <p:cNvPr id="6" name="5 CuadroTexto"/>
          <p:cNvSpPr txBox="1"/>
          <p:nvPr/>
        </p:nvSpPr>
        <p:spPr>
          <a:xfrm>
            <a:off x="272302" y="6067688"/>
            <a:ext cx="1594283" cy="323165"/>
          </a:xfrm>
          <a:prstGeom prst="rect">
            <a:avLst/>
          </a:prstGeom>
          <a:noFill/>
        </p:spPr>
        <p:txBody>
          <a:bodyPr wrap="none" rtlCol="0">
            <a:spAutoFit/>
          </a:bodyPr>
          <a:lstStyle/>
          <a:p>
            <a:r>
              <a:rPr lang="es-MX" sz="1500" dirty="0" smtClean="0">
                <a:solidFill>
                  <a:srgbClr val="FFFFFF"/>
                </a:solidFill>
              </a:rPr>
              <a:t>Marzo 11 de 2016</a:t>
            </a:r>
            <a:endParaRPr lang="es-MX" sz="1500" dirty="0">
              <a:solidFill>
                <a:srgbClr val="FFFFFF"/>
              </a:solidFill>
            </a:endParaRPr>
          </a:p>
        </p:txBody>
      </p:sp>
      <p:sp>
        <p:nvSpPr>
          <p:cNvPr id="7" name="6 CuadroTexto"/>
          <p:cNvSpPr txBox="1"/>
          <p:nvPr/>
        </p:nvSpPr>
        <p:spPr>
          <a:xfrm>
            <a:off x="251012" y="5696708"/>
            <a:ext cx="6505031" cy="400110"/>
          </a:xfrm>
          <a:prstGeom prst="rect">
            <a:avLst/>
          </a:prstGeom>
          <a:noFill/>
        </p:spPr>
        <p:txBody>
          <a:bodyPr wrap="square" rtlCol="0">
            <a:spAutoFit/>
          </a:bodyPr>
          <a:lstStyle/>
          <a:p>
            <a:r>
              <a:rPr lang="es-MX" sz="2000" dirty="0" smtClean="0">
                <a:solidFill>
                  <a:srgbClr val="FFFFFF"/>
                </a:solidFill>
              </a:rPr>
              <a:t>Banco de México</a:t>
            </a:r>
            <a:endParaRPr lang="es-MX" sz="2000" dirty="0">
              <a:solidFill>
                <a:srgbClr val="FFFFFF"/>
              </a:solidFill>
            </a:endParaRPr>
          </a:p>
        </p:txBody>
      </p:sp>
      <p:sp>
        <p:nvSpPr>
          <p:cNvPr id="3" name="2 Marcador de número de diapositiva"/>
          <p:cNvSpPr>
            <a:spLocks noGrp="1"/>
          </p:cNvSpPr>
          <p:nvPr>
            <p:ph type="sldNum" sz="quarter" idx="12"/>
          </p:nvPr>
        </p:nvSpPr>
        <p:spPr>
          <a:xfrm>
            <a:off x="6588224" y="6492877"/>
            <a:ext cx="2133600" cy="365125"/>
          </a:xfrm>
        </p:spPr>
        <p:txBody>
          <a:bodyPr/>
          <a:lstStyle/>
          <a:p>
            <a:fld id="{8E002BF4-BBF3-4639-B0BE-64A04A870BC8}" type="slidenum">
              <a:rPr lang="es-MX" smtClean="0">
                <a:solidFill>
                  <a:srgbClr val="FFFFFF"/>
                </a:solidFill>
              </a:rPr>
              <a:pPr/>
              <a:t>1</a:t>
            </a:fld>
            <a:endParaRPr lang="es-MX" dirty="0">
              <a:solidFill>
                <a:srgbClr val="FFFFFF"/>
              </a:solidFill>
            </a:endParaRPr>
          </a:p>
        </p:txBody>
      </p:sp>
    </p:spTree>
    <p:extLst>
      <p:ext uri="{BB962C8B-B14F-4D97-AF65-F5344CB8AC3E}">
        <p14:creationId xmlns:p14="http://schemas.microsoft.com/office/powerpoint/2010/main" val="335458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6" name="5 Rectángulo redondeado"/>
          <p:cNvSpPr/>
          <p:nvPr/>
        </p:nvSpPr>
        <p:spPr>
          <a:xfrm>
            <a:off x="1763685" y="1132613"/>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Antecedentes</a:t>
            </a:r>
            <a:endParaRPr lang="es-MX" sz="3200" b="1" dirty="0">
              <a:solidFill>
                <a:srgbClr val="4D4D4D"/>
              </a:solidFill>
            </a:endParaRPr>
          </a:p>
        </p:txBody>
      </p:sp>
      <p:sp>
        <p:nvSpPr>
          <p:cNvPr id="7" name="6 Rectángulo redondeado"/>
          <p:cNvSpPr/>
          <p:nvPr/>
        </p:nvSpPr>
        <p:spPr>
          <a:xfrm>
            <a:off x="611560" y="1028353"/>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8" name="7 Rectángulo redondeado"/>
          <p:cNvSpPr/>
          <p:nvPr/>
        </p:nvSpPr>
        <p:spPr>
          <a:xfrm>
            <a:off x="1763685" y="3811766"/>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 y resultados</a:t>
            </a:r>
            <a:endParaRPr lang="es-MX" sz="3200" b="1" dirty="0">
              <a:solidFill>
                <a:srgbClr val="4D4D4D"/>
              </a:solidFill>
            </a:endParaRPr>
          </a:p>
        </p:txBody>
      </p:sp>
      <p:sp>
        <p:nvSpPr>
          <p:cNvPr id="9" name="8 Rectángulo redondeado"/>
          <p:cNvSpPr/>
          <p:nvPr/>
        </p:nvSpPr>
        <p:spPr>
          <a:xfrm>
            <a:off x="611560" y="3726557"/>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
        <p:nvSpPr>
          <p:cNvPr id="14" name="13 Rectángulo redondeado"/>
          <p:cNvSpPr/>
          <p:nvPr/>
        </p:nvSpPr>
        <p:spPr>
          <a:xfrm>
            <a:off x="1763685" y="2457331"/>
            <a:ext cx="6696747" cy="864096"/>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FFFFFF"/>
                </a:solidFill>
              </a:rPr>
              <a:t>Estadísticas descriptivas </a:t>
            </a:r>
          </a:p>
        </p:txBody>
      </p:sp>
      <p:sp>
        <p:nvSpPr>
          <p:cNvPr id="15" name="14 Rectángulo redondeado"/>
          <p:cNvSpPr/>
          <p:nvPr/>
        </p:nvSpPr>
        <p:spPr>
          <a:xfrm>
            <a:off x="611560" y="2372122"/>
            <a:ext cx="1152128" cy="1008112"/>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FFFFFF"/>
                </a:solidFill>
              </a:rPr>
              <a:t>2</a:t>
            </a: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10</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10</a:t>
            </a:fld>
            <a:endParaRPr lang="es-MX" dirty="0">
              <a:solidFill>
                <a:srgbClr val="FFFFFF"/>
              </a:solidFill>
            </a:endParaRPr>
          </a:p>
        </p:txBody>
      </p:sp>
      <p:sp>
        <p:nvSpPr>
          <p:cNvPr id="11" name="7 Rectángulo redondeado"/>
          <p:cNvSpPr/>
          <p:nvPr/>
        </p:nvSpPr>
        <p:spPr>
          <a:xfrm>
            <a:off x="1763685" y="5098385"/>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12" name="8 Rectángulo redondeado"/>
          <p:cNvSpPr/>
          <p:nvPr/>
        </p:nvSpPr>
        <p:spPr>
          <a:xfrm>
            <a:off x="611560" y="5013176"/>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4</a:t>
            </a:r>
          </a:p>
        </p:txBody>
      </p:sp>
    </p:spTree>
    <p:extLst>
      <p:ext uri="{BB962C8B-B14F-4D97-AF65-F5344CB8AC3E}">
        <p14:creationId xmlns:p14="http://schemas.microsoft.com/office/powerpoint/2010/main" val="130183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11</a:t>
            </a:fld>
            <a:endParaRPr lang="es-MX" dirty="0"/>
          </a:p>
        </p:txBody>
      </p:sp>
      <p:sp>
        <p:nvSpPr>
          <p:cNvPr id="23" name="6 Marcador de contenido"/>
          <p:cNvSpPr txBox="1">
            <a:spLocks/>
          </p:cNvSpPr>
          <p:nvPr/>
        </p:nvSpPr>
        <p:spPr>
          <a:xfrm>
            <a:off x="575997" y="6219448"/>
            <a:ext cx="8258340" cy="273803"/>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76213" fontAlgn="base">
              <a:lnSpc>
                <a:spcPct val="90000"/>
              </a:lnSpc>
              <a:spcBef>
                <a:spcPct val="0"/>
              </a:spcBef>
              <a:spcAft>
                <a:spcPct val="0"/>
              </a:spcAft>
              <a:buNone/>
            </a:pPr>
            <a:r>
              <a:rPr lang="es-MX" sz="800" dirty="0"/>
              <a:t>1/ </a:t>
            </a:r>
            <a:r>
              <a:rPr lang="es-MX" sz="800" dirty="0" smtClean="0"/>
              <a:t>El salario mínimo presentado corresponde al Salario Mínimo General de la otrora Área </a:t>
            </a:r>
            <a:r>
              <a:rPr lang="es-MX" sz="800" dirty="0"/>
              <a:t>Geográfica </a:t>
            </a:r>
            <a:r>
              <a:rPr lang="es-MX" sz="800" dirty="0" smtClean="0"/>
              <a:t>A.</a:t>
            </a:r>
            <a:endParaRPr lang="es-MX" sz="800" dirty="0"/>
          </a:p>
          <a:p>
            <a:pPr marL="0" indent="-176213" fontAlgn="base">
              <a:lnSpc>
                <a:spcPct val="90000"/>
              </a:lnSpc>
              <a:spcBef>
                <a:spcPct val="0"/>
              </a:spcBef>
              <a:spcAft>
                <a:spcPct val="0"/>
              </a:spcAft>
              <a:buNone/>
            </a:pPr>
            <a:endParaRPr lang="es-MX" sz="800" dirty="0" smtClean="0"/>
          </a:p>
          <a:p>
            <a:pPr marL="0" indent="-176213" fontAlgn="base">
              <a:lnSpc>
                <a:spcPct val="90000"/>
              </a:lnSpc>
              <a:spcBef>
                <a:spcPct val="0"/>
              </a:spcBef>
              <a:spcAft>
                <a:spcPct val="0"/>
              </a:spcAft>
              <a:buNone/>
            </a:pPr>
            <a:endParaRPr lang="es-MX" sz="800" dirty="0" smtClean="0"/>
          </a:p>
        </p:txBody>
      </p:sp>
      <p:sp>
        <p:nvSpPr>
          <p:cNvPr id="22" name="11 CuadroTexto"/>
          <p:cNvSpPr txBox="1"/>
          <p:nvPr/>
        </p:nvSpPr>
        <p:spPr>
          <a:xfrm>
            <a:off x="683568" y="898937"/>
            <a:ext cx="7776864" cy="830997"/>
          </a:xfrm>
          <a:prstGeom prst="rect">
            <a:avLst/>
          </a:prstGeom>
          <a:noFill/>
        </p:spPr>
        <p:txBody>
          <a:bodyPr wrap="square" rtlCol="0">
            <a:spAutoFit/>
          </a:bodyPr>
          <a:lstStyle/>
          <a:p>
            <a:pPr algn="ctr"/>
            <a:r>
              <a:rPr lang="es-MX" sz="2400" b="1" dirty="0" smtClean="0"/>
              <a:t>Salario mínimo en términos nominales</a:t>
            </a:r>
            <a:r>
              <a:rPr lang="es-MX" sz="2400" b="1" baseline="30000" dirty="0" smtClean="0"/>
              <a:t>1</a:t>
            </a:r>
            <a:r>
              <a:rPr lang="es-MX" sz="2400" b="1" baseline="30000" dirty="0"/>
              <a:t>/</a:t>
            </a:r>
            <a:endParaRPr lang="es-MX" sz="2400" b="1" dirty="0"/>
          </a:p>
          <a:p>
            <a:pPr algn="ctr"/>
            <a:r>
              <a:rPr lang="es-MX" sz="2400" dirty="0" smtClean="0"/>
              <a:t>Índice 2010 =100</a:t>
            </a:r>
          </a:p>
        </p:txBody>
      </p:sp>
      <p:pic>
        <p:nvPicPr>
          <p:cNvPr id="4" name="Imagen 3"/>
          <p:cNvPicPr/>
          <p:nvPr>
            <p:extLst>
              <p:ext uri="{D42A27DB-BD31-4B8C-83A1-F6EECF244321}">
                <p14:modId xmlns:p14="http://schemas.microsoft.com/office/powerpoint/2010/main" val="2643149723"/>
              </p:ext>
            </p:extLst>
          </p:nvPr>
        </p:nvPicPr>
        <p:blipFill>
          <a:blip r:embed="rId3"/>
          <a:stretch>
            <a:fillRect/>
          </a:stretch>
        </p:blipFill>
        <p:spPr>
          <a:xfrm>
            <a:off x="1122363" y="1852613"/>
            <a:ext cx="6843712" cy="4186237"/>
          </a:xfrm>
          <a:prstGeom prst="rect">
            <a:avLst/>
          </a:prstGeom>
        </p:spPr>
      </p:pic>
      <p:grpSp>
        <p:nvGrpSpPr>
          <p:cNvPr id="11" name="Grupo 10"/>
          <p:cNvGrpSpPr/>
          <p:nvPr/>
        </p:nvGrpSpPr>
        <p:grpSpPr>
          <a:xfrm>
            <a:off x="5724127" y="2924944"/>
            <a:ext cx="3110209" cy="2313183"/>
            <a:chOff x="5724127" y="3046678"/>
            <a:chExt cx="2192223" cy="2313183"/>
          </a:xfrm>
        </p:grpSpPr>
        <p:sp>
          <p:nvSpPr>
            <p:cNvPr id="5" name="CuadroTexto 4"/>
            <p:cNvSpPr txBox="1"/>
            <p:nvPr/>
          </p:nvSpPr>
          <p:spPr>
            <a:xfrm>
              <a:off x="5724127" y="4221088"/>
              <a:ext cx="2192223" cy="1138773"/>
            </a:xfrm>
            <a:prstGeom prst="rect">
              <a:avLst/>
            </a:prstGeom>
            <a:solidFill>
              <a:schemeClr val="bg1">
                <a:lumMod val="85000"/>
              </a:schemeClr>
            </a:solidFill>
          </p:spPr>
          <p:txBody>
            <a:bodyPr wrap="square" rtlCol="0">
              <a:spAutoFit/>
            </a:bodyPr>
            <a:lstStyle/>
            <a:p>
              <a:r>
                <a:rPr lang="es-MX" b="1" dirty="0" smtClean="0"/>
                <a:t>El salario mínimo incrementa cada año en enero </a:t>
              </a:r>
            </a:p>
            <a:p>
              <a:r>
                <a:rPr lang="es-MX" sz="1600" dirty="0" smtClean="0"/>
                <a:t>(excepto en los episodios de homologación)</a:t>
              </a:r>
              <a:endParaRPr lang="es-MX" sz="1600" dirty="0"/>
            </a:p>
          </p:txBody>
        </p:sp>
        <p:cxnSp>
          <p:nvCxnSpPr>
            <p:cNvPr id="8" name="Conector recto de flecha 7"/>
            <p:cNvCxnSpPr/>
            <p:nvPr/>
          </p:nvCxnSpPr>
          <p:spPr>
            <a:xfrm flipH="1" flipV="1">
              <a:off x="6485448" y="3046678"/>
              <a:ext cx="775020" cy="1043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983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12</a:t>
            </a:fld>
            <a:endParaRPr lang="es-MX" dirty="0"/>
          </a:p>
        </p:txBody>
      </p:sp>
      <p:sp>
        <p:nvSpPr>
          <p:cNvPr id="23" name="6 Marcador de contenido"/>
          <p:cNvSpPr txBox="1">
            <a:spLocks/>
          </p:cNvSpPr>
          <p:nvPr/>
        </p:nvSpPr>
        <p:spPr>
          <a:xfrm>
            <a:off x="575997" y="6219448"/>
            <a:ext cx="8258340" cy="273803"/>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76213" fontAlgn="base">
              <a:lnSpc>
                <a:spcPct val="90000"/>
              </a:lnSpc>
              <a:spcBef>
                <a:spcPct val="0"/>
              </a:spcBef>
              <a:spcAft>
                <a:spcPct val="0"/>
              </a:spcAft>
              <a:buNone/>
            </a:pPr>
            <a:r>
              <a:rPr lang="es-MX" sz="800" dirty="0"/>
              <a:t>1/ </a:t>
            </a:r>
            <a:r>
              <a:rPr lang="es-MX" sz="800" dirty="0" smtClean="0"/>
              <a:t>El salario mínimo presentado corresponde al Salario Mínimo General de la otrora Área </a:t>
            </a:r>
            <a:r>
              <a:rPr lang="es-MX" sz="800" dirty="0"/>
              <a:t>Geográfica </a:t>
            </a:r>
            <a:r>
              <a:rPr lang="es-MX" sz="800" dirty="0" smtClean="0"/>
              <a:t>A.</a:t>
            </a:r>
            <a:endParaRPr lang="es-MX" sz="800" dirty="0"/>
          </a:p>
          <a:p>
            <a:pPr marL="0" indent="-176213" fontAlgn="base">
              <a:lnSpc>
                <a:spcPct val="90000"/>
              </a:lnSpc>
              <a:spcBef>
                <a:spcPct val="0"/>
              </a:spcBef>
              <a:spcAft>
                <a:spcPct val="0"/>
              </a:spcAft>
              <a:buNone/>
            </a:pPr>
            <a:endParaRPr lang="es-MX" sz="800" dirty="0" smtClean="0"/>
          </a:p>
          <a:p>
            <a:pPr marL="0" indent="-176213" fontAlgn="base">
              <a:lnSpc>
                <a:spcPct val="90000"/>
              </a:lnSpc>
              <a:spcBef>
                <a:spcPct val="0"/>
              </a:spcBef>
              <a:spcAft>
                <a:spcPct val="0"/>
              </a:spcAft>
              <a:buNone/>
            </a:pPr>
            <a:endParaRPr lang="es-MX" sz="800" dirty="0" smtClean="0"/>
          </a:p>
        </p:txBody>
      </p:sp>
      <p:sp>
        <p:nvSpPr>
          <p:cNvPr id="22" name="11 CuadroTexto"/>
          <p:cNvSpPr txBox="1"/>
          <p:nvPr/>
        </p:nvSpPr>
        <p:spPr>
          <a:xfrm>
            <a:off x="683568" y="898937"/>
            <a:ext cx="7776864" cy="830997"/>
          </a:xfrm>
          <a:prstGeom prst="rect">
            <a:avLst/>
          </a:prstGeom>
          <a:noFill/>
        </p:spPr>
        <p:txBody>
          <a:bodyPr wrap="square" rtlCol="0">
            <a:spAutoFit/>
          </a:bodyPr>
          <a:lstStyle/>
          <a:p>
            <a:pPr algn="ctr"/>
            <a:r>
              <a:rPr lang="es-MX" sz="2400" b="1" dirty="0" smtClean="0"/>
              <a:t>Salario mínimo y SBC en términos nominales</a:t>
            </a:r>
            <a:r>
              <a:rPr lang="es-MX" sz="2400" b="1" baseline="30000" dirty="0" smtClean="0"/>
              <a:t>1</a:t>
            </a:r>
            <a:r>
              <a:rPr lang="es-MX" sz="2400" b="1" baseline="30000" dirty="0"/>
              <a:t>/</a:t>
            </a:r>
            <a:endParaRPr lang="es-MX" sz="2400" b="1" dirty="0"/>
          </a:p>
          <a:p>
            <a:pPr algn="ctr"/>
            <a:r>
              <a:rPr lang="es-MX" sz="2400" dirty="0" smtClean="0"/>
              <a:t>Índice 2010 =100</a:t>
            </a:r>
          </a:p>
        </p:txBody>
      </p:sp>
      <p:pic>
        <p:nvPicPr>
          <p:cNvPr id="4" name="Imagen 3"/>
          <p:cNvPicPr/>
          <p:nvPr>
            <p:extLst>
              <p:ext uri="{D42A27DB-BD31-4B8C-83A1-F6EECF244321}">
                <p14:modId xmlns:p14="http://schemas.microsoft.com/office/powerpoint/2010/main" val="3730227942"/>
              </p:ext>
            </p:extLst>
          </p:nvPr>
        </p:nvPicPr>
        <p:blipFill>
          <a:blip r:embed="rId3"/>
          <a:stretch>
            <a:fillRect/>
          </a:stretch>
        </p:blipFill>
        <p:spPr>
          <a:xfrm>
            <a:off x="1122363" y="1852613"/>
            <a:ext cx="6843712" cy="4186237"/>
          </a:xfrm>
          <a:prstGeom prst="rect">
            <a:avLst/>
          </a:prstGeom>
        </p:spPr>
      </p:pic>
      <p:grpSp>
        <p:nvGrpSpPr>
          <p:cNvPr id="9" name="Grupo 8"/>
          <p:cNvGrpSpPr/>
          <p:nvPr/>
        </p:nvGrpSpPr>
        <p:grpSpPr>
          <a:xfrm>
            <a:off x="3960912" y="1844824"/>
            <a:ext cx="2592288" cy="966116"/>
            <a:chOff x="5724128" y="4221088"/>
            <a:chExt cx="2592288" cy="966116"/>
          </a:xfrm>
        </p:grpSpPr>
        <p:sp>
          <p:nvSpPr>
            <p:cNvPr id="10" name="CuadroTexto 9"/>
            <p:cNvSpPr txBox="1"/>
            <p:nvPr/>
          </p:nvSpPr>
          <p:spPr>
            <a:xfrm>
              <a:off x="5724128" y="4221088"/>
              <a:ext cx="2592288" cy="707886"/>
            </a:xfrm>
            <a:prstGeom prst="rect">
              <a:avLst/>
            </a:prstGeom>
            <a:solidFill>
              <a:schemeClr val="bg1">
                <a:lumMod val="85000"/>
              </a:schemeClr>
            </a:solidFill>
          </p:spPr>
          <p:txBody>
            <a:bodyPr wrap="square" rtlCol="0">
              <a:spAutoFit/>
            </a:bodyPr>
            <a:lstStyle/>
            <a:p>
              <a:r>
                <a:rPr lang="es-MX" sz="2000" b="1" dirty="0" smtClean="0"/>
                <a:t>El SBC aumenta en una magnitud similar. </a:t>
              </a:r>
              <a:endParaRPr lang="es-MX" sz="2000" b="1" dirty="0"/>
            </a:p>
          </p:txBody>
        </p:sp>
        <p:cxnSp>
          <p:nvCxnSpPr>
            <p:cNvPr id="11" name="Conector recto de flecha 10"/>
            <p:cNvCxnSpPr/>
            <p:nvPr/>
          </p:nvCxnSpPr>
          <p:spPr>
            <a:xfrm>
              <a:off x="7812360" y="4950894"/>
              <a:ext cx="504056" cy="236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051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extLst>
              <p:ext uri="{D42A27DB-BD31-4B8C-83A1-F6EECF244321}">
                <p14:modId xmlns:p14="http://schemas.microsoft.com/office/powerpoint/2010/main" val="2497755278"/>
              </p:ext>
            </p:extLst>
          </p:nvPr>
        </p:nvPicPr>
        <p:blipFill>
          <a:blip r:embed="rId3"/>
          <a:stretch>
            <a:fillRect/>
          </a:stretch>
        </p:blipFill>
        <p:spPr>
          <a:xfrm>
            <a:off x="1122363" y="1852613"/>
            <a:ext cx="6843712" cy="4186237"/>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13</a:t>
            </a:fld>
            <a:endParaRPr lang="es-MX" dirty="0"/>
          </a:p>
        </p:txBody>
      </p:sp>
      <p:sp>
        <p:nvSpPr>
          <p:cNvPr id="23" name="6 Marcador de contenido"/>
          <p:cNvSpPr txBox="1">
            <a:spLocks/>
          </p:cNvSpPr>
          <p:nvPr/>
        </p:nvSpPr>
        <p:spPr>
          <a:xfrm>
            <a:off x="575997" y="6219448"/>
            <a:ext cx="8258340" cy="273803"/>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76213" fontAlgn="base">
              <a:lnSpc>
                <a:spcPct val="90000"/>
              </a:lnSpc>
              <a:spcBef>
                <a:spcPct val="0"/>
              </a:spcBef>
              <a:spcAft>
                <a:spcPct val="0"/>
              </a:spcAft>
              <a:buNone/>
            </a:pPr>
            <a:r>
              <a:rPr lang="es-MX" sz="800" dirty="0"/>
              <a:t>1/ </a:t>
            </a:r>
            <a:r>
              <a:rPr lang="es-MX" sz="800" dirty="0" smtClean="0"/>
              <a:t>El salario mínimo presentado corresponde al Salario Mínimo General de la otrora Área </a:t>
            </a:r>
            <a:r>
              <a:rPr lang="es-MX" sz="800" dirty="0"/>
              <a:t>Geográfica </a:t>
            </a:r>
            <a:r>
              <a:rPr lang="es-MX" sz="800" dirty="0" smtClean="0"/>
              <a:t>A.</a:t>
            </a:r>
            <a:endParaRPr lang="es-MX" sz="800" dirty="0"/>
          </a:p>
          <a:p>
            <a:pPr marL="0" indent="-176213" fontAlgn="base">
              <a:lnSpc>
                <a:spcPct val="90000"/>
              </a:lnSpc>
              <a:spcBef>
                <a:spcPct val="0"/>
              </a:spcBef>
              <a:spcAft>
                <a:spcPct val="0"/>
              </a:spcAft>
              <a:buNone/>
            </a:pPr>
            <a:endParaRPr lang="es-MX" sz="800" dirty="0" smtClean="0"/>
          </a:p>
          <a:p>
            <a:pPr marL="0" indent="-176213" fontAlgn="base">
              <a:lnSpc>
                <a:spcPct val="90000"/>
              </a:lnSpc>
              <a:spcBef>
                <a:spcPct val="0"/>
              </a:spcBef>
              <a:spcAft>
                <a:spcPct val="0"/>
              </a:spcAft>
              <a:buNone/>
            </a:pPr>
            <a:endParaRPr lang="es-MX" sz="800" dirty="0" smtClean="0"/>
          </a:p>
        </p:txBody>
      </p:sp>
      <p:sp>
        <p:nvSpPr>
          <p:cNvPr id="22" name="11 CuadroTexto"/>
          <p:cNvSpPr txBox="1"/>
          <p:nvPr/>
        </p:nvSpPr>
        <p:spPr>
          <a:xfrm>
            <a:off x="683568" y="898937"/>
            <a:ext cx="7776864" cy="830997"/>
          </a:xfrm>
          <a:prstGeom prst="rect">
            <a:avLst/>
          </a:prstGeom>
          <a:noFill/>
        </p:spPr>
        <p:txBody>
          <a:bodyPr wrap="square" rtlCol="0">
            <a:spAutoFit/>
          </a:bodyPr>
          <a:lstStyle/>
          <a:p>
            <a:pPr algn="ctr"/>
            <a:r>
              <a:rPr lang="es-MX" sz="2400" b="1" dirty="0" smtClean="0"/>
              <a:t>Salario mínimo y SBC en términos nominales</a:t>
            </a:r>
            <a:r>
              <a:rPr lang="es-MX" sz="2400" b="1" baseline="30000" dirty="0" smtClean="0"/>
              <a:t>1</a:t>
            </a:r>
            <a:r>
              <a:rPr lang="es-MX" sz="2400" b="1" baseline="30000" dirty="0"/>
              <a:t>/</a:t>
            </a:r>
            <a:endParaRPr lang="es-MX" sz="2400" b="1" dirty="0"/>
          </a:p>
          <a:p>
            <a:pPr algn="ctr"/>
            <a:r>
              <a:rPr lang="es-MX" sz="2400" dirty="0" smtClean="0"/>
              <a:t>Índice 2010 =100</a:t>
            </a:r>
          </a:p>
        </p:txBody>
      </p:sp>
      <p:grpSp>
        <p:nvGrpSpPr>
          <p:cNvPr id="18" name="Grupo 17"/>
          <p:cNvGrpSpPr/>
          <p:nvPr/>
        </p:nvGrpSpPr>
        <p:grpSpPr>
          <a:xfrm>
            <a:off x="3131840" y="4365104"/>
            <a:ext cx="3528392" cy="1571803"/>
            <a:chOff x="5678759" y="3428927"/>
            <a:chExt cx="3528392" cy="1571803"/>
          </a:xfrm>
        </p:grpSpPr>
        <p:sp>
          <p:nvSpPr>
            <p:cNvPr id="19" name="CuadroTexto 18"/>
            <p:cNvSpPr txBox="1"/>
            <p:nvPr/>
          </p:nvSpPr>
          <p:spPr>
            <a:xfrm>
              <a:off x="5678759" y="3985067"/>
              <a:ext cx="3528392" cy="1015663"/>
            </a:xfrm>
            <a:prstGeom prst="rect">
              <a:avLst/>
            </a:prstGeom>
            <a:solidFill>
              <a:schemeClr val="bg1">
                <a:lumMod val="85000"/>
              </a:schemeClr>
            </a:solidFill>
          </p:spPr>
          <p:txBody>
            <a:bodyPr wrap="square" rtlCol="0">
              <a:spAutoFit/>
            </a:bodyPr>
            <a:lstStyle/>
            <a:p>
              <a:r>
                <a:rPr lang="es-MX" sz="2000" b="1" dirty="0" smtClean="0"/>
                <a:t>No todos los aumentos parecerían vincularse al salario mínimo.</a:t>
              </a:r>
              <a:endParaRPr lang="es-MX" sz="2000" b="1" dirty="0"/>
            </a:p>
          </p:txBody>
        </p:sp>
        <p:cxnSp>
          <p:nvCxnSpPr>
            <p:cNvPr id="20" name="Conector recto de flecha 19"/>
            <p:cNvCxnSpPr/>
            <p:nvPr/>
          </p:nvCxnSpPr>
          <p:spPr>
            <a:xfrm flipH="1" flipV="1">
              <a:off x="5732773" y="3428927"/>
              <a:ext cx="562744" cy="4066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upo 8"/>
          <p:cNvGrpSpPr/>
          <p:nvPr/>
        </p:nvGrpSpPr>
        <p:grpSpPr>
          <a:xfrm>
            <a:off x="6186210" y="3169632"/>
            <a:ext cx="2826386" cy="1555512"/>
            <a:chOff x="5637566" y="3700248"/>
            <a:chExt cx="2826386" cy="1555512"/>
          </a:xfrm>
        </p:grpSpPr>
        <p:sp>
          <p:nvSpPr>
            <p:cNvPr id="11" name="CuadroTexto 10"/>
            <p:cNvSpPr txBox="1"/>
            <p:nvPr/>
          </p:nvSpPr>
          <p:spPr>
            <a:xfrm>
              <a:off x="5678759" y="4240097"/>
              <a:ext cx="2785193" cy="1015663"/>
            </a:xfrm>
            <a:prstGeom prst="rect">
              <a:avLst/>
            </a:prstGeom>
            <a:solidFill>
              <a:schemeClr val="bg1">
                <a:lumMod val="85000"/>
              </a:schemeClr>
            </a:solidFill>
          </p:spPr>
          <p:txBody>
            <a:bodyPr wrap="square" rtlCol="0">
              <a:spAutoFit/>
            </a:bodyPr>
            <a:lstStyle/>
            <a:p>
              <a:r>
                <a:rPr lang="es-MX" sz="2000" b="1" dirty="0" smtClean="0"/>
                <a:t>No todos los aumentos del SBC ocurren en enero.</a:t>
              </a:r>
              <a:endParaRPr lang="es-MX" sz="2000" b="1" dirty="0"/>
            </a:p>
          </p:txBody>
        </p:sp>
        <p:cxnSp>
          <p:nvCxnSpPr>
            <p:cNvPr id="12" name="Conector recto de flecha 11"/>
            <p:cNvCxnSpPr/>
            <p:nvPr/>
          </p:nvCxnSpPr>
          <p:spPr>
            <a:xfrm flipH="1" flipV="1">
              <a:off x="5637566" y="3700248"/>
              <a:ext cx="562744" cy="4066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931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14</a:t>
            </a:fld>
            <a:endParaRPr lang="es-MX" dirty="0"/>
          </a:p>
        </p:txBody>
      </p:sp>
      <p:sp>
        <p:nvSpPr>
          <p:cNvPr id="8" name="2 Subtítulo"/>
          <p:cNvSpPr txBox="1">
            <a:spLocks/>
          </p:cNvSpPr>
          <p:nvPr/>
        </p:nvSpPr>
        <p:spPr>
          <a:xfrm>
            <a:off x="467544" y="779900"/>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i="0" dirty="0" smtClean="0"/>
              <a:t>Las gráficas anteriores describieron el comportamiento del salario mínimo y del </a:t>
            </a:r>
            <a:r>
              <a:rPr lang="es-MX" sz="2400" i="0" u="sng" dirty="0" smtClean="0"/>
              <a:t>SBC promedio </a:t>
            </a:r>
            <a:r>
              <a:rPr lang="es-MX" sz="2400" i="0" dirty="0" smtClean="0"/>
              <a:t>en niveles.</a:t>
            </a:r>
          </a:p>
          <a:p>
            <a:pPr marL="266700" lvl="1" indent="-266700">
              <a:lnSpc>
                <a:spcPct val="110000"/>
              </a:lnSpc>
              <a:spcBef>
                <a:spcPts val="600"/>
              </a:spcBef>
              <a:buClr>
                <a:srgbClr val="182B47"/>
              </a:buClr>
              <a:buSzPct val="80000"/>
              <a:buFont typeface="Wingdings" pitchFamily="2" charset="2"/>
              <a:buChar char="n"/>
            </a:pPr>
            <a:endParaRPr lang="es-MX" sz="2400" i="0" dirty="0"/>
          </a:p>
          <a:p>
            <a:pPr marL="266700" lvl="1" indent="-266700">
              <a:lnSpc>
                <a:spcPct val="110000"/>
              </a:lnSpc>
              <a:spcBef>
                <a:spcPts val="600"/>
              </a:spcBef>
              <a:buClr>
                <a:srgbClr val="182B47"/>
              </a:buClr>
              <a:buSzPct val="80000"/>
              <a:buFont typeface="Wingdings" pitchFamily="2" charset="2"/>
              <a:buChar char="n"/>
            </a:pPr>
            <a:r>
              <a:rPr lang="es-MX" sz="2400" i="0" dirty="0" smtClean="0"/>
              <a:t>A continuación analizamos la relación entre el salario mínimo y el SBC en variaciones porcentuales usando información </a:t>
            </a:r>
            <a:r>
              <a:rPr lang="es-MX" sz="2400" i="0" u="sng" dirty="0" smtClean="0"/>
              <a:t>individual</a:t>
            </a:r>
            <a:r>
              <a:rPr lang="es-MX" sz="2400" i="0" dirty="0" smtClean="0"/>
              <a:t>. </a:t>
            </a:r>
          </a:p>
          <a:p>
            <a:pPr marL="742950" lvl="2" indent="-285750">
              <a:lnSpc>
                <a:spcPct val="110000"/>
              </a:lnSpc>
              <a:spcBef>
                <a:spcPts val="600"/>
              </a:spcBef>
              <a:spcAft>
                <a:spcPts val="600"/>
              </a:spcAft>
              <a:buClr>
                <a:srgbClr val="182B47"/>
              </a:buClr>
              <a:buSzPct val="80000"/>
              <a:buFont typeface="Wingdings" panose="05000000000000000000" pitchFamily="2" charset="2"/>
              <a:buChar char="ü"/>
            </a:pPr>
            <a:endParaRPr lang="es-MX" sz="2400" baseline="30000" dirty="0" smtClean="0"/>
          </a:p>
          <a:p>
            <a:endParaRPr lang="es-MX" sz="2400" dirty="0" smtClean="0"/>
          </a:p>
          <a:p>
            <a:pPr marL="266700" lvl="1" indent="-266700">
              <a:lnSpc>
                <a:spcPct val="110000"/>
              </a:lnSpc>
              <a:spcBef>
                <a:spcPts val="600"/>
              </a:spcBef>
              <a:spcAft>
                <a:spcPts val="400"/>
              </a:spcAft>
              <a:buClr>
                <a:srgbClr val="182B47"/>
              </a:buClr>
              <a:buSzPct val="80000"/>
              <a:buFont typeface="Wingdings" pitchFamily="2" charset="2"/>
              <a:buChar char="n"/>
            </a:pPr>
            <a:endParaRPr lang="es-MX" sz="2400" dirty="0" smtClean="0"/>
          </a:p>
        </p:txBody>
      </p:sp>
    </p:spTree>
    <p:extLst>
      <p:ext uri="{BB962C8B-B14F-4D97-AF65-F5344CB8AC3E}">
        <p14:creationId xmlns:p14="http://schemas.microsoft.com/office/powerpoint/2010/main" val="31241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a:stretch>
            <a:fillRect/>
          </a:stretch>
        </p:blipFill>
        <p:spPr>
          <a:xfrm>
            <a:off x="1425664" y="980728"/>
            <a:ext cx="6314688" cy="4622122"/>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15</a:t>
            </a:fld>
            <a:endParaRPr lang="es-MX" dirty="0"/>
          </a:p>
        </p:txBody>
      </p:sp>
      <p:sp>
        <p:nvSpPr>
          <p:cNvPr id="27" name="11 CuadroTexto"/>
          <p:cNvSpPr txBox="1"/>
          <p:nvPr/>
        </p:nvSpPr>
        <p:spPr>
          <a:xfrm>
            <a:off x="683568" y="646643"/>
            <a:ext cx="7776864" cy="461665"/>
          </a:xfrm>
          <a:prstGeom prst="rect">
            <a:avLst/>
          </a:prstGeom>
          <a:noFill/>
        </p:spPr>
        <p:txBody>
          <a:bodyPr wrap="square" rtlCol="0">
            <a:spAutoFit/>
          </a:bodyPr>
          <a:lstStyle/>
          <a:p>
            <a:pPr algn="ctr"/>
            <a:r>
              <a:rPr lang="es-MX" sz="2400" b="1" dirty="0" smtClean="0"/>
              <a:t>Distribución de cambios en el SBC*</a:t>
            </a:r>
          </a:p>
        </p:txBody>
      </p:sp>
      <p:sp>
        <p:nvSpPr>
          <p:cNvPr id="29" name="CuadroTexto 28"/>
          <p:cNvSpPr txBox="1"/>
          <p:nvPr/>
        </p:nvSpPr>
        <p:spPr>
          <a:xfrm>
            <a:off x="2339752" y="5445224"/>
            <a:ext cx="4536504" cy="584775"/>
          </a:xfrm>
          <a:prstGeom prst="rect">
            <a:avLst/>
          </a:prstGeom>
          <a:noFill/>
        </p:spPr>
        <p:txBody>
          <a:bodyPr wrap="square" rtlCol="0">
            <a:spAutoFit/>
          </a:bodyPr>
          <a:lstStyle/>
          <a:p>
            <a:pPr algn="ctr"/>
            <a:r>
              <a:rPr lang="es-MX" dirty="0" smtClean="0"/>
              <a:t>Variación mensual del SBC nominal (%)</a:t>
            </a:r>
          </a:p>
          <a:p>
            <a:pPr algn="ctr"/>
            <a:r>
              <a:rPr lang="es-MX" sz="1400" dirty="0" smtClean="0"/>
              <a:t>enero 2015</a:t>
            </a:r>
            <a:endParaRPr lang="es-MX" sz="1400" dirty="0"/>
          </a:p>
        </p:txBody>
      </p:sp>
      <p:grpSp>
        <p:nvGrpSpPr>
          <p:cNvPr id="17" name="Grupo 16"/>
          <p:cNvGrpSpPr/>
          <p:nvPr/>
        </p:nvGrpSpPr>
        <p:grpSpPr>
          <a:xfrm>
            <a:off x="5076056" y="1268760"/>
            <a:ext cx="2223396" cy="648072"/>
            <a:chOff x="5367804" y="1611123"/>
            <a:chExt cx="2223396" cy="648072"/>
          </a:xfrm>
        </p:grpSpPr>
        <p:sp>
          <p:nvSpPr>
            <p:cNvPr id="18" name="Rectángulo 17"/>
            <p:cNvSpPr/>
            <p:nvPr/>
          </p:nvSpPr>
          <p:spPr>
            <a:xfrm>
              <a:off x="6007024" y="1611123"/>
              <a:ext cx="1584176" cy="64807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0" name="Conector recto de flecha 19"/>
            <p:cNvCxnSpPr>
              <a:stCxn id="18" idx="1"/>
            </p:cNvCxnSpPr>
            <p:nvPr/>
          </p:nvCxnSpPr>
          <p:spPr>
            <a:xfrm flipH="1">
              <a:off x="5367804" y="1935159"/>
              <a:ext cx="639220" cy="0"/>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CuadroTexto 27"/>
          <p:cNvSpPr txBox="1"/>
          <p:nvPr/>
        </p:nvSpPr>
        <p:spPr>
          <a:xfrm>
            <a:off x="827585" y="6114078"/>
            <a:ext cx="7848872" cy="338554"/>
          </a:xfrm>
          <a:prstGeom prst="rect">
            <a:avLst/>
          </a:prstGeom>
          <a:noFill/>
        </p:spPr>
        <p:txBody>
          <a:bodyPr wrap="square" rtlCol="0">
            <a:spAutoFit/>
          </a:bodyPr>
          <a:lstStyle/>
          <a:p>
            <a:r>
              <a:rPr lang="es-MX" sz="800" dirty="0" smtClean="0"/>
              <a:t>*Información del Área </a:t>
            </a:r>
            <a:r>
              <a:rPr lang="es-MX" sz="800" dirty="0"/>
              <a:t>Geográfica A según la definición de áreas geográficas previa al episodio de homologación de noviembre de 2012</a:t>
            </a:r>
            <a:r>
              <a:rPr lang="es-MX" sz="800" dirty="0" smtClean="0"/>
              <a:t>. Se selecciona esta muestra por ser la que se utilizará en las estimaciones econométricas, como se explicará más adelante. Excluye cotizaciones superiores a los 25 salarios mínimos. </a:t>
            </a:r>
            <a:endParaRPr lang="es-MX" sz="800" dirty="0"/>
          </a:p>
        </p:txBody>
      </p:sp>
    </p:spTree>
    <p:extLst>
      <p:ext uri="{BB962C8B-B14F-4D97-AF65-F5344CB8AC3E}">
        <p14:creationId xmlns:p14="http://schemas.microsoft.com/office/powerpoint/2010/main" val="286981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a:stretch>
            <a:fillRect/>
          </a:stretch>
        </p:blipFill>
        <p:spPr>
          <a:xfrm>
            <a:off x="1425664" y="980728"/>
            <a:ext cx="6314688" cy="4622122"/>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16</a:t>
            </a:fld>
            <a:endParaRPr lang="es-MX" dirty="0"/>
          </a:p>
        </p:txBody>
      </p:sp>
      <p:grpSp>
        <p:nvGrpSpPr>
          <p:cNvPr id="15" name="Grupo 14"/>
          <p:cNvGrpSpPr/>
          <p:nvPr/>
        </p:nvGrpSpPr>
        <p:grpSpPr>
          <a:xfrm>
            <a:off x="297696" y="2644138"/>
            <a:ext cx="4320675" cy="900203"/>
            <a:chOff x="5282520" y="4279445"/>
            <a:chExt cx="4320675" cy="900203"/>
          </a:xfrm>
        </p:grpSpPr>
        <p:sp>
          <p:nvSpPr>
            <p:cNvPr id="16" name="CuadroTexto 15"/>
            <p:cNvSpPr txBox="1"/>
            <p:nvPr/>
          </p:nvSpPr>
          <p:spPr>
            <a:xfrm>
              <a:off x="5282520" y="4279445"/>
              <a:ext cx="3602072" cy="400110"/>
            </a:xfrm>
            <a:prstGeom prst="rect">
              <a:avLst/>
            </a:prstGeom>
            <a:solidFill>
              <a:schemeClr val="bg1">
                <a:lumMod val="85000"/>
              </a:schemeClr>
            </a:solidFill>
          </p:spPr>
          <p:txBody>
            <a:bodyPr wrap="square" rtlCol="0">
              <a:spAutoFit/>
            </a:bodyPr>
            <a:lstStyle/>
            <a:p>
              <a:r>
                <a:rPr lang="es-MX" sz="2000" b="1" dirty="0" smtClean="0"/>
                <a:t>…❶ su SBC no se modifica…</a:t>
              </a:r>
              <a:endParaRPr lang="es-MX" sz="2000" b="1" dirty="0"/>
            </a:p>
          </p:txBody>
        </p:sp>
        <p:cxnSp>
          <p:nvCxnSpPr>
            <p:cNvPr id="21" name="Conector recto de flecha 20"/>
            <p:cNvCxnSpPr/>
            <p:nvPr/>
          </p:nvCxnSpPr>
          <p:spPr>
            <a:xfrm>
              <a:off x="7468592" y="4781357"/>
              <a:ext cx="2134603" cy="398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CuadroTexto 22"/>
          <p:cNvSpPr txBox="1"/>
          <p:nvPr/>
        </p:nvSpPr>
        <p:spPr>
          <a:xfrm>
            <a:off x="274100" y="1397284"/>
            <a:ext cx="3937860" cy="707886"/>
          </a:xfrm>
          <a:prstGeom prst="rect">
            <a:avLst/>
          </a:prstGeom>
          <a:solidFill>
            <a:schemeClr val="bg1">
              <a:lumMod val="85000"/>
            </a:schemeClr>
          </a:solidFill>
        </p:spPr>
        <p:txBody>
          <a:bodyPr wrap="square" rtlCol="0">
            <a:spAutoFit/>
          </a:bodyPr>
          <a:lstStyle/>
          <a:p>
            <a:r>
              <a:rPr lang="es-MX" sz="2000" b="1" dirty="0" smtClean="0"/>
              <a:t>Para la mayoría de los trabajadores pareciera ocurrir que…</a:t>
            </a:r>
            <a:endParaRPr lang="es-MX" sz="2000" b="1" dirty="0"/>
          </a:p>
        </p:txBody>
      </p:sp>
      <p:sp>
        <p:nvSpPr>
          <p:cNvPr id="27" name="11 CuadroTexto"/>
          <p:cNvSpPr txBox="1"/>
          <p:nvPr/>
        </p:nvSpPr>
        <p:spPr>
          <a:xfrm>
            <a:off x="683568" y="646643"/>
            <a:ext cx="7776864" cy="461665"/>
          </a:xfrm>
          <a:prstGeom prst="rect">
            <a:avLst/>
          </a:prstGeom>
          <a:noFill/>
        </p:spPr>
        <p:txBody>
          <a:bodyPr wrap="square" rtlCol="0">
            <a:spAutoFit/>
          </a:bodyPr>
          <a:lstStyle/>
          <a:p>
            <a:pPr algn="ctr"/>
            <a:r>
              <a:rPr lang="es-MX" sz="2400" b="1" dirty="0" smtClean="0"/>
              <a:t>Distribución de cambios en el SBC*</a:t>
            </a:r>
          </a:p>
        </p:txBody>
      </p:sp>
      <p:sp>
        <p:nvSpPr>
          <p:cNvPr id="29" name="CuadroTexto 28"/>
          <p:cNvSpPr txBox="1"/>
          <p:nvPr/>
        </p:nvSpPr>
        <p:spPr>
          <a:xfrm>
            <a:off x="2339752" y="5445224"/>
            <a:ext cx="4536504" cy="584775"/>
          </a:xfrm>
          <a:prstGeom prst="rect">
            <a:avLst/>
          </a:prstGeom>
          <a:noFill/>
        </p:spPr>
        <p:txBody>
          <a:bodyPr wrap="square" rtlCol="0">
            <a:spAutoFit/>
          </a:bodyPr>
          <a:lstStyle/>
          <a:p>
            <a:pPr algn="ctr"/>
            <a:r>
              <a:rPr lang="es-MX" dirty="0" smtClean="0"/>
              <a:t>Variación mensual del SBC nominal (%)</a:t>
            </a:r>
          </a:p>
          <a:p>
            <a:pPr algn="ctr"/>
            <a:r>
              <a:rPr lang="es-MX" sz="1400" dirty="0" smtClean="0"/>
              <a:t>enero 2015</a:t>
            </a:r>
            <a:endParaRPr lang="es-MX" sz="1400" dirty="0"/>
          </a:p>
        </p:txBody>
      </p:sp>
      <p:grpSp>
        <p:nvGrpSpPr>
          <p:cNvPr id="17" name="Grupo 16"/>
          <p:cNvGrpSpPr/>
          <p:nvPr/>
        </p:nvGrpSpPr>
        <p:grpSpPr>
          <a:xfrm>
            <a:off x="5076056" y="1268760"/>
            <a:ext cx="2223396" cy="648072"/>
            <a:chOff x="5367804" y="1611123"/>
            <a:chExt cx="2223396" cy="648072"/>
          </a:xfrm>
        </p:grpSpPr>
        <p:sp>
          <p:nvSpPr>
            <p:cNvPr id="18" name="Rectángulo 17"/>
            <p:cNvSpPr/>
            <p:nvPr/>
          </p:nvSpPr>
          <p:spPr>
            <a:xfrm>
              <a:off x="6007024" y="1611123"/>
              <a:ext cx="1584176" cy="64807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0" name="Conector recto de flecha 19"/>
            <p:cNvCxnSpPr>
              <a:stCxn id="18" idx="1"/>
            </p:cNvCxnSpPr>
            <p:nvPr/>
          </p:nvCxnSpPr>
          <p:spPr>
            <a:xfrm flipH="1">
              <a:off x="5367804" y="1935159"/>
              <a:ext cx="639220" cy="0"/>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CuadroTexto 27"/>
          <p:cNvSpPr txBox="1"/>
          <p:nvPr/>
        </p:nvSpPr>
        <p:spPr>
          <a:xfrm>
            <a:off x="827585" y="6114078"/>
            <a:ext cx="7848872" cy="338554"/>
          </a:xfrm>
          <a:prstGeom prst="rect">
            <a:avLst/>
          </a:prstGeom>
          <a:noFill/>
        </p:spPr>
        <p:txBody>
          <a:bodyPr wrap="square" rtlCol="0">
            <a:spAutoFit/>
          </a:bodyPr>
          <a:lstStyle/>
          <a:p>
            <a:r>
              <a:rPr lang="es-MX" sz="800" dirty="0" smtClean="0"/>
              <a:t>*Información del Área </a:t>
            </a:r>
            <a:r>
              <a:rPr lang="es-MX" sz="800" dirty="0"/>
              <a:t>Geográfica A según la definición de áreas geográficas previa al episodio de homologación de noviembre de 2012</a:t>
            </a:r>
            <a:r>
              <a:rPr lang="es-MX" sz="800" dirty="0" smtClean="0"/>
              <a:t>. Se selecciona esta muestra por ser la que se utilizará en las estimaciones econométricas, como se explicará más adelante. Excluye cotizaciones superiores a los 25 salarios mínimos. </a:t>
            </a:r>
            <a:endParaRPr lang="es-MX" sz="800" dirty="0"/>
          </a:p>
        </p:txBody>
      </p:sp>
    </p:spTree>
    <p:extLst>
      <p:ext uri="{BB962C8B-B14F-4D97-AF65-F5344CB8AC3E}">
        <p14:creationId xmlns:p14="http://schemas.microsoft.com/office/powerpoint/2010/main" val="223944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1425664" y="980728"/>
            <a:ext cx="6314688" cy="4622122"/>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17</a:t>
            </a:fld>
            <a:endParaRPr lang="es-MX" dirty="0"/>
          </a:p>
        </p:txBody>
      </p:sp>
      <p:grpSp>
        <p:nvGrpSpPr>
          <p:cNvPr id="15" name="Grupo 14"/>
          <p:cNvGrpSpPr/>
          <p:nvPr/>
        </p:nvGrpSpPr>
        <p:grpSpPr>
          <a:xfrm>
            <a:off x="5076056" y="2852936"/>
            <a:ext cx="3610744" cy="1627731"/>
            <a:chOff x="4992954" y="3452326"/>
            <a:chExt cx="3610744" cy="1627731"/>
          </a:xfrm>
        </p:grpSpPr>
        <p:sp>
          <p:nvSpPr>
            <p:cNvPr id="16" name="CuadroTexto 15"/>
            <p:cNvSpPr txBox="1"/>
            <p:nvPr/>
          </p:nvSpPr>
          <p:spPr>
            <a:xfrm>
              <a:off x="5480737" y="4064394"/>
              <a:ext cx="3122961" cy="1015663"/>
            </a:xfrm>
            <a:prstGeom prst="rect">
              <a:avLst/>
            </a:prstGeom>
            <a:solidFill>
              <a:schemeClr val="bg1">
                <a:lumMod val="85000"/>
              </a:schemeClr>
            </a:solidFill>
          </p:spPr>
          <p:txBody>
            <a:bodyPr wrap="square" rtlCol="0">
              <a:spAutoFit/>
            </a:bodyPr>
            <a:lstStyle/>
            <a:p>
              <a:r>
                <a:rPr lang="es-MX" sz="2000" b="1" dirty="0" smtClean="0"/>
                <a:t>…o ❷ se modifica en una magnitud igual al aumento del salario mínimo.</a:t>
              </a:r>
              <a:endParaRPr lang="es-MX" sz="2000" b="1" dirty="0"/>
            </a:p>
          </p:txBody>
        </p:sp>
        <p:cxnSp>
          <p:nvCxnSpPr>
            <p:cNvPr id="21" name="Conector recto de flecha 20"/>
            <p:cNvCxnSpPr/>
            <p:nvPr/>
          </p:nvCxnSpPr>
          <p:spPr>
            <a:xfrm flipH="1" flipV="1">
              <a:off x="4992954" y="3452326"/>
              <a:ext cx="985522" cy="5024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CuadroTexto 16"/>
          <p:cNvSpPr txBox="1"/>
          <p:nvPr/>
        </p:nvSpPr>
        <p:spPr>
          <a:xfrm>
            <a:off x="274100" y="1397284"/>
            <a:ext cx="3937860" cy="707886"/>
          </a:xfrm>
          <a:prstGeom prst="rect">
            <a:avLst/>
          </a:prstGeom>
          <a:solidFill>
            <a:schemeClr val="bg1">
              <a:lumMod val="85000"/>
            </a:schemeClr>
          </a:solidFill>
        </p:spPr>
        <p:txBody>
          <a:bodyPr wrap="square" rtlCol="0">
            <a:spAutoFit/>
          </a:bodyPr>
          <a:lstStyle/>
          <a:p>
            <a:r>
              <a:rPr lang="es-MX" sz="2000" b="1" dirty="0" smtClean="0"/>
              <a:t>Para la mayoría de los trabajadores pareciera ocurrir que…</a:t>
            </a:r>
            <a:endParaRPr lang="es-MX" sz="2000" b="1" dirty="0"/>
          </a:p>
        </p:txBody>
      </p:sp>
      <p:sp>
        <p:nvSpPr>
          <p:cNvPr id="24" name="11 CuadroTexto"/>
          <p:cNvSpPr txBox="1"/>
          <p:nvPr/>
        </p:nvSpPr>
        <p:spPr>
          <a:xfrm>
            <a:off x="683568" y="646643"/>
            <a:ext cx="7776864" cy="369332"/>
          </a:xfrm>
          <a:prstGeom prst="rect">
            <a:avLst/>
          </a:prstGeom>
          <a:noFill/>
        </p:spPr>
        <p:txBody>
          <a:bodyPr wrap="square" rtlCol="0">
            <a:spAutoFit/>
          </a:bodyPr>
          <a:lstStyle/>
          <a:p>
            <a:pPr algn="ctr"/>
            <a:r>
              <a:rPr lang="es-MX" b="1" dirty="0" smtClean="0"/>
              <a:t>Distribución de cambios en el SBC*</a:t>
            </a:r>
          </a:p>
        </p:txBody>
      </p:sp>
      <p:sp>
        <p:nvSpPr>
          <p:cNvPr id="29" name="CuadroTexto 28"/>
          <p:cNvSpPr txBox="1"/>
          <p:nvPr/>
        </p:nvSpPr>
        <p:spPr>
          <a:xfrm>
            <a:off x="2339752" y="5445224"/>
            <a:ext cx="4536504" cy="584775"/>
          </a:xfrm>
          <a:prstGeom prst="rect">
            <a:avLst/>
          </a:prstGeom>
          <a:noFill/>
        </p:spPr>
        <p:txBody>
          <a:bodyPr wrap="square" rtlCol="0">
            <a:spAutoFit/>
          </a:bodyPr>
          <a:lstStyle/>
          <a:p>
            <a:pPr algn="ctr"/>
            <a:r>
              <a:rPr lang="es-MX" dirty="0" smtClean="0"/>
              <a:t>Variación mensual del SBC nominal (%)</a:t>
            </a:r>
          </a:p>
          <a:p>
            <a:pPr algn="ctr"/>
            <a:r>
              <a:rPr lang="es-MX" sz="1400" dirty="0" smtClean="0"/>
              <a:t>enero 2015</a:t>
            </a:r>
            <a:endParaRPr lang="es-MX" sz="1400" dirty="0"/>
          </a:p>
        </p:txBody>
      </p:sp>
      <p:grpSp>
        <p:nvGrpSpPr>
          <p:cNvPr id="18" name="Grupo 17"/>
          <p:cNvGrpSpPr/>
          <p:nvPr/>
        </p:nvGrpSpPr>
        <p:grpSpPr>
          <a:xfrm>
            <a:off x="5076056" y="1268760"/>
            <a:ext cx="2223396" cy="648072"/>
            <a:chOff x="5367804" y="1611123"/>
            <a:chExt cx="2223396" cy="648072"/>
          </a:xfrm>
        </p:grpSpPr>
        <p:sp>
          <p:nvSpPr>
            <p:cNvPr id="19" name="Rectángulo 18"/>
            <p:cNvSpPr/>
            <p:nvPr/>
          </p:nvSpPr>
          <p:spPr>
            <a:xfrm>
              <a:off x="6007024" y="1611123"/>
              <a:ext cx="1584176" cy="64807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0" name="Conector recto de flecha 19"/>
            <p:cNvCxnSpPr>
              <a:stCxn id="19" idx="1"/>
            </p:cNvCxnSpPr>
            <p:nvPr/>
          </p:nvCxnSpPr>
          <p:spPr>
            <a:xfrm flipH="1">
              <a:off x="5367804" y="1935159"/>
              <a:ext cx="639220" cy="0"/>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CuadroTexto 21"/>
          <p:cNvSpPr txBox="1"/>
          <p:nvPr/>
        </p:nvSpPr>
        <p:spPr>
          <a:xfrm>
            <a:off x="827585" y="6114078"/>
            <a:ext cx="7848872" cy="338554"/>
          </a:xfrm>
          <a:prstGeom prst="rect">
            <a:avLst/>
          </a:prstGeom>
          <a:noFill/>
        </p:spPr>
        <p:txBody>
          <a:bodyPr wrap="square" rtlCol="0">
            <a:spAutoFit/>
          </a:bodyPr>
          <a:lstStyle/>
          <a:p>
            <a:r>
              <a:rPr lang="es-MX" sz="800" dirty="0" smtClean="0"/>
              <a:t>*Información del Área </a:t>
            </a:r>
            <a:r>
              <a:rPr lang="es-MX" sz="800" dirty="0"/>
              <a:t>Geográfica A según la definición de áreas geográficas previa al episodio de homologación de noviembre de 2012</a:t>
            </a:r>
            <a:r>
              <a:rPr lang="es-MX" sz="800" dirty="0" smtClean="0"/>
              <a:t>. Se selecciona esta muestra por ser la que se utilizará en las estimaciones econométricas, como se explicará más adelante. Excluye cotizaciones superiores a los 25 salarios mínimos. </a:t>
            </a:r>
            <a:endParaRPr lang="es-MX" sz="800" dirty="0"/>
          </a:p>
        </p:txBody>
      </p:sp>
    </p:spTree>
    <p:extLst>
      <p:ext uri="{BB962C8B-B14F-4D97-AF65-F5344CB8AC3E}">
        <p14:creationId xmlns:p14="http://schemas.microsoft.com/office/powerpoint/2010/main" val="221634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18</a:t>
            </a:fld>
            <a:endParaRPr lang="es-MX" dirty="0"/>
          </a:p>
        </p:txBody>
      </p:sp>
      <p:sp>
        <p:nvSpPr>
          <p:cNvPr id="8" name="2 Subtítulo"/>
          <p:cNvSpPr txBox="1">
            <a:spLocks/>
          </p:cNvSpPr>
          <p:nvPr/>
        </p:nvSpPr>
        <p:spPr>
          <a:xfrm>
            <a:off x="467544" y="779900"/>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i="0" dirty="0" smtClean="0"/>
              <a:t>La moda que se observa en la variación del salario mínimo persiste si excluimos a los trabajadores que ganan al menos de 1.5 salarios mínimos.</a:t>
            </a:r>
            <a:endParaRPr lang="es-MX" sz="2400" dirty="0" smtClean="0"/>
          </a:p>
          <a:p>
            <a:pPr marL="742950" lvl="2" indent="-285750">
              <a:lnSpc>
                <a:spcPct val="110000"/>
              </a:lnSpc>
              <a:spcBef>
                <a:spcPts val="400"/>
              </a:spcBef>
              <a:spcAft>
                <a:spcPts val="400"/>
              </a:spcAft>
              <a:buClr>
                <a:srgbClr val="182B47"/>
              </a:buClr>
              <a:buSzPct val="80000"/>
              <a:buFont typeface="Wingdings" panose="05000000000000000000" pitchFamily="2" charset="2"/>
              <a:buChar char="ü"/>
            </a:pPr>
            <a:endParaRPr lang="es-MX" sz="2400" i="0" dirty="0" smtClean="0"/>
          </a:p>
          <a:p>
            <a:pPr marL="742950" lvl="2" indent="-285750">
              <a:lnSpc>
                <a:spcPct val="110000"/>
              </a:lnSpc>
              <a:spcBef>
                <a:spcPts val="600"/>
              </a:spcBef>
              <a:spcAft>
                <a:spcPts val="600"/>
              </a:spcAft>
              <a:buClr>
                <a:srgbClr val="182B47"/>
              </a:buClr>
              <a:buSzPct val="80000"/>
              <a:buFont typeface="Wingdings" panose="05000000000000000000" pitchFamily="2" charset="2"/>
              <a:buChar char="ü"/>
            </a:pPr>
            <a:endParaRPr lang="es-MX" sz="2400" baseline="30000" dirty="0" smtClean="0"/>
          </a:p>
          <a:p>
            <a:endParaRPr lang="es-MX" sz="2400" dirty="0" smtClean="0"/>
          </a:p>
          <a:p>
            <a:pPr marL="266700" lvl="1" indent="-266700">
              <a:lnSpc>
                <a:spcPct val="110000"/>
              </a:lnSpc>
              <a:spcBef>
                <a:spcPts val="600"/>
              </a:spcBef>
              <a:spcAft>
                <a:spcPts val="400"/>
              </a:spcAft>
              <a:buClr>
                <a:srgbClr val="182B47"/>
              </a:buClr>
              <a:buSzPct val="80000"/>
              <a:buFont typeface="Wingdings" pitchFamily="2" charset="2"/>
              <a:buChar char="n"/>
            </a:pPr>
            <a:endParaRPr lang="es-MX" sz="2400" dirty="0" smtClean="0"/>
          </a:p>
        </p:txBody>
      </p:sp>
    </p:spTree>
    <p:extLst>
      <p:ext uri="{BB962C8B-B14F-4D97-AF65-F5344CB8AC3E}">
        <p14:creationId xmlns:p14="http://schemas.microsoft.com/office/powerpoint/2010/main" val="164164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1425282" y="1182864"/>
            <a:ext cx="6315070" cy="4622400"/>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19</a:t>
            </a:fld>
            <a:endParaRPr lang="es-MX" dirty="0"/>
          </a:p>
        </p:txBody>
      </p:sp>
      <p:grpSp>
        <p:nvGrpSpPr>
          <p:cNvPr id="18" name="Grupo 17"/>
          <p:cNvGrpSpPr/>
          <p:nvPr/>
        </p:nvGrpSpPr>
        <p:grpSpPr>
          <a:xfrm>
            <a:off x="5076056" y="2259195"/>
            <a:ext cx="3610744" cy="1541383"/>
            <a:chOff x="5014591" y="3538674"/>
            <a:chExt cx="3610744" cy="1541383"/>
          </a:xfrm>
        </p:grpSpPr>
        <p:sp>
          <p:nvSpPr>
            <p:cNvPr id="19" name="CuadroTexto 18"/>
            <p:cNvSpPr txBox="1"/>
            <p:nvPr/>
          </p:nvSpPr>
          <p:spPr>
            <a:xfrm>
              <a:off x="5480737" y="4064394"/>
              <a:ext cx="3144598" cy="1015663"/>
            </a:xfrm>
            <a:prstGeom prst="rect">
              <a:avLst/>
            </a:prstGeom>
            <a:solidFill>
              <a:schemeClr val="bg1">
                <a:lumMod val="85000"/>
              </a:schemeClr>
            </a:solidFill>
          </p:spPr>
          <p:txBody>
            <a:bodyPr wrap="square" rtlCol="0">
              <a:spAutoFit/>
            </a:bodyPr>
            <a:lstStyle/>
            <a:p>
              <a:r>
                <a:rPr lang="es-MX" sz="2000" b="1" dirty="0" smtClean="0"/>
                <a:t>El salario mínimo pareciera ser referente incluso para niveles salariales más altos.</a:t>
              </a:r>
              <a:endParaRPr lang="es-MX" sz="2000" b="1" dirty="0"/>
            </a:p>
          </p:txBody>
        </p:sp>
        <p:cxnSp>
          <p:nvCxnSpPr>
            <p:cNvPr id="21" name="Conector recto de flecha 20"/>
            <p:cNvCxnSpPr/>
            <p:nvPr/>
          </p:nvCxnSpPr>
          <p:spPr>
            <a:xfrm flipH="1" flipV="1">
              <a:off x="5014591" y="3538674"/>
              <a:ext cx="1477145" cy="449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11 CuadroTexto"/>
          <p:cNvSpPr txBox="1"/>
          <p:nvPr/>
        </p:nvSpPr>
        <p:spPr>
          <a:xfrm>
            <a:off x="683568" y="332656"/>
            <a:ext cx="7776864" cy="830997"/>
          </a:xfrm>
          <a:prstGeom prst="rect">
            <a:avLst/>
          </a:prstGeom>
          <a:noFill/>
        </p:spPr>
        <p:txBody>
          <a:bodyPr wrap="square" rtlCol="0">
            <a:spAutoFit/>
          </a:bodyPr>
          <a:lstStyle/>
          <a:p>
            <a:pPr algn="ctr"/>
            <a:r>
              <a:rPr lang="es-MX" sz="2400" b="1" dirty="0" smtClean="0"/>
              <a:t>Distribución de cambios en el SBC para trabajadores </a:t>
            </a:r>
          </a:p>
          <a:p>
            <a:pPr algn="ctr"/>
            <a:r>
              <a:rPr lang="es-MX" sz="2400" b="1" dirty="0" smtClean="0"/>
              <a:t>que perciben </a:t>
            </a:r>
            <a:r>
              <a:rPr lang="es-MX" sz="2400" b="1" dirty="0">
                <a:solidFill>
                  <a:srgbClr val="FF0000"/>
                </a:solidFill>
              </a:rPr>
              <a:t>m</a:t>
            </a:r>
            <a:r>
              <a:rPr lang="es-MX" sz="2400" b="1" dirty="0" smtClean="0">
                <a:solidFill>
                  <a:srgbClr val="FF0000"/>
                </a:solidFill>
              </a:rPr>
              <a:t>ás de 1.5 salarios </a:t>
            </a:r>
            <a:r>
              <a:rPr lang="es-MX" sz="2400" b="1" dirty="0">
                <a:solidFill>
                  <a:srgbClr val="FF0000"/>
                </a:solidFill>
              </a:rPr>
              <a:t>m</a:t>
            </a:r>
            <a:r>
              <a:rPr lang="es-MX" sz="2400" b="1" dirty="0" smtClean="0">
                <a:solidFill>
                  <a:srgbClr val="FF0000"/>
                </a:solidFill>
              </a:rPr>
              <a:t>ínimos</a:t>
            </a:r>
          </a:p>
        </p:txBody>
      </p:sp>
      <p:sp>
        <p:nvSpPr>
          <p:cNvPr id="15" name="CuadroTexto 14"/>
          <p:cNvSpPr txBox="1"/>
          <p:nvPr/>
        </p:nvSpPr>
        <p:spPr>
          <a:xfrm>
            <a:off x="827585" y="6114078"/>
            <a:ext cx="7848872" cy="338554"/>
          </a:xfrm>
          <a:prstGeom prst="rect">
            <a:avLst/>
          </a:prstGeom>
          <a:noFill/>
        </p:spPr>
        <p:txBody>
          <a:bodyPr wrap="square" rtlCol="0">
            <a:spAutoFit/>
          </a:bodyPr>
          <a:lstStyle/>
          <a:p>
            <a:r>
              <a:rPr lang="es-MX" sz="800" dirty="0"/>
              <a:t>*Se refiere al Área Geográfica A según la definición de áreas geográficas previa al episodio de homologación de noviembre de 2012</a:t>
            </a:r>
            <a:r>
              <a:rPr lang="es-MX" sz="800" dirty="0" smtClean="0"/>
              <a:t>. Se selecciona esta muestra por ser la que se utilizará en las estimaciones econométricas, como se explicará más adelante. Excluye cotizaciones superiores a los 25 salarios mínimos. </a:t>
            </a:r>
            <a:endParaRPr lang="es-MX" sz="800" dirty="0"/>
          </a:p>
        </p:txBody>
      </p:sp>
      <p:sp>
        <p:nvSpPr>
          <p:cNvPr id="17" name="CuadroTexto 16"/>
          <p:cNvSpPr txBox="1"/>
          <p:nvPr/>
        </p:nvSpPr>
        <p:spPr>
          <a:xfrm>
            <a:off x="2339752" y="5517232"/>
            <a:ext cx="4536504" cy="584775"/>
          </a:xfrm>
          <a:prstGeom prst="rect">
            <a:avLst/>
          </a:prstGeom>
          <a:noFill/>
        </p:spPr>
        <p:txBody>
          <a:bodyPr wrap="square" rtlCol="0">
            <a:spAutoFit/>
          </a:bodyPr>
          <a:lstStyle/>
          <a:p>
            <a:pPr algn="ctr"/>
            <a:r>
              <a:rPr lang="es-MX" dirty="0" smtClean="0"/>
              <a:t>Variación mensual del SBC nominal (%)</a:t>
            </a:r>
          </a:p>
          <a:p>
            <a:pPr algn="ctr"/>
            <a:r>
              <a:rPr lang="es-MX" sz="1400" dirty="0" smtClean="0"/>
              <a:t>enero 2015</a:t>
            </a:r>
            <a:endParaRPr lang="es-MX" sz="1400" dirty="0"/>
          </a:p>
        </p:txBody>
      </p:sp>
      <p:grpSp>
        <p:nvGrpSpPr>
          <p:cNvPr id="20" name="Grupo 19"/>
          <p:cNvGrpSpPr/>
          <p:nvPr/>
        </p:nvGrpSpPr>
        <p:grpSpPr>
          <a:xfrm>
            <a:off x="5076056" y="1268760"/>
            <a:ext cx="2223396" cy="648072"/>
            <a:chOff x="5367804" y="1611123"/>
            <a:chExt cx="2223396" cy="648072"/>
          </a:xfrm>
        </p:grpSpPr>
        <p:sp>
          <p:nvSpPr>
            <p:cNvPr id="24" name="Rectángulo 23"/>
            <p:cNvSpPr/>
            <p:nvPr/>
          </p:nvSpPr>
          <p:spPr>
            <a:xfrm>
              <a:off x="6007024" y="1611123"/>
              <a:ext cx="1584176" cy="64807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5" name="Conector recto de flecha 24"/>
            <p:cNvCxnSpPr>
              <a:stCxn id="24" idx="1"/>
            </p:cNvCxnSpPr>
            <p:nvPr/>
          </p:nvCxnSpPr>
          <p:spPr>
            <a:xfrm flipH="1">
              <a:off x="5367804" y="1935159"/>
              <a:ext cx="639220" cy="0"/>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884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2</a:t>
            </a:fld>
            <a:endParaRPr lang="es-MX" dirty="0"/>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algn="l">
              <a:buClr>
                <a:srgbClr val="182B47"/>
              </a:buClr>
            </a:pPr>
            <a:r>
              <a:rPr lang="es-MX" dirty="0" smtClean="0">
                <a:solidFill>
                  <a:srgbClr val="182B47"/>
                </a:solidFill>
              </a:rPr>
              <a:t>Objetivo</a:t>
            </a:r>
            <a:endParaRPr lang="es-MX" dirty="0">
              <a:solidFill>
                <a:srgbClr val="182B47"/>
              </a:solidFill>
            </a:endParaRPr>
          </a:p>
        </p:txBody>
      </p:sp>
      <p:sp>
        <p:nvSpPr>
          <p:cNvPr id="4" name="Flecha derecha 3"/>
          <p:cNvSpPr/>
          <p:nvPr/>
        </p:nvSpPr>
        <p:spPr>
          <a:xfrm>
            <a:off x="4035128" y="3825044"/>
            <a:ext cx="1008112" cy="7200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Efecto</a:t>
            </a:r>
            <a:r>
              <a:rPr lang="es-MX" sz="1200" dirty="0" smtClean="0"/>
              <a:t> </a:t>
            </a:r>
            <a:r>
              <a:rPr lang="es-MX" sz="1200" b="1" dirty="0" smtClean="0"/>
              <a:t>Faro</a:t>
            </a:r>
            <a:endParaRPr lang="es-MX" sz="1200" b="1" dirty="0"/>
          </a:p>
        </p:txBody>
      </p:sp>
      <p:grpSp>
        <p:nvGrpSpPr>
          <p:cNvPr id="10" name="Grupo 9"/>
          <p:cNvGrpSpPr/>
          <p:nvPr/>
        </p:nvGrpSpPr>
        <p:grpSpPr>
          <a:xfrm>
            <a:off x="1043608" y="2996952"/>
            <a:ext cx="2880320" cy="2376264"/>
            <a:chOff x="1043608" y="2996952"/>
            <a:chExt cx="2880320" cy="2376264"/>
          </a:xfrm>
        </p:grpSpPr>
        <p:sp>
          <p:nvSpPr>
            <p:cNvPr id="2" name="CuadroTexto 1"/>
            <p:cNvSpPr txBox="1"/>
            <p:nvPr/>
          </p:nvSpPr>
          <p:spPr>
            <a:xfrm>
              <a:off x="1456408" y="3156643"/>
              <a:ext cx="227516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b="1" dirty="0" smtClean="0"/>
                <a:t>Incremento del Salario Mínimo</a:t>
              </a:r>
            </a:p>
            <a:p>
              <a:pPr algn="ctr"/>
              <a:endParaRPr lang="es-MX" b="1" dirty="0"/>
            </a:p>
          </p:txBody>
        </p:sp>
        <p:sp>
          <p:nvSpPr>
            <p:cNvPr id="8" name="CuadroTexto 7"/>
            <p:cNvSpPr txBox="1"/>
            <p:nvPr/>
          </p:nvSpPr>
          <p:spPr>
            <a:xfrm>
              <a:off x="1651910" y="4404880"/>
              <a:ext cx="1863634"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b="1" dirty="0" smtClean="0"/>
                <a:t>Si el salario mínimo</a:t>
              </a:r>
            </a:p>
            <a:p>
              <a:pPr algn="ctr"/>
              <a:r>
                <a:rPr lang="es-MX" sz="1400" b="1" dirty="0" smtClean="0"/>
                <a:t>se incrementa en</a:t>
              </a:r>
            </a:p>
            <a:p>
              <a:pPr algn="ctr"/>
              <a:r>
                <a:rPr lang="es-MX" b="1" dirty="0" smtClean="0"/>
                <a:t> 1% …</a:t>
              </a:r>
              <a:endParaRPr lang="es-MX" b="1" dirty="0"/>
            </a:p>
          </p:txBody>
        </p:sp>
        <p:sp>
          <p:nvSpPr>
            <p:cNvPr id="11" name="Rectángulo 10"/>
            <p:cNvSpPr/>
            <p:nvPr/>
          </p:nvSpPr>
          <p:spPr>
            <a:xfrm>
              <a:off x="1043608" y="2996952"/>
              <a:ext cx="2880320" cy="2376264"/>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p:cNvGrpSpPr/>
          <p:nvPr/>
        </p:nvGrpSpPr>
        <p:grpSpPr>
          <a:xfrm>
            <a:off x="5220014" y="2992384"/>
            <a:ext cx="2880320" cy="2376264"/>
            <a:chOff x="5220014" y="2992384"/>
            <a:chExt cx="2880320" cy="2376264"/>
          </a:xfrm>
        </p:grpSpPr>
        <p:sp>
          <p:nvSpPr>
            <p:cNvPr id="6" name="CuadroTexto 5"/>
            <p:cNvSpPr txBox="1"/>
            <p:nvPr/>
          </p:nvSpPr>
          <p:spPr>
            <a:xfrm>
              <a:off x="5580112" y="3180744"/>
              <a:ext cx="2304256"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b="1" dirty="0" smtClean="0"/>
                <a:t>Efecto Sobre el Salario Base de Cotización Promedio (SBC)</a:t>
              </a:r>
              <a:endParaRPr lang="es-MX" b="1" dirty="0"/>
            </a:p>
          </p:txBody>
        </p:sp>
        <p:sp>
          <p:nvSpPr>
            <p:cNvPr id="9" name="CuadroTexto 8"/>
            <p:cNvSpPr txBox="1"/>
            <p:nvPr/>
          </p:nvSpPr>
          <p:spPr>
            <a:xfrm>
              <a:off x="5760132" y="4428981"/>
              <a:ext cx="1944216"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MX" sz="1400" b="1" dirty="0" smtClean="0"/>
            </a:p>
            <a:p>
              <a:pPr algn="ctr"/>
              <a:r>
                <a:rPr lang="es-MX" sz="1400" b="1" dirty="0" smtClean="0"/>
                <a:t>…¿qué le pasa al SBC?</a:t>
              </a:r>
            </a:p>
            <a:p>
              <a:pPr algn="ctr"/>
              <a:endParaRPr lang="es-MX" sz="1400" b="1" dirty="0"/>
            </a:p>
          </p:txBody>
        </p:sp>
        <p:sp>
          <p:nvSpPr>
            <p:cNvPr id="12" name="Rectángulo 11"/>
            <p:cNvSpPr/>
            <p:nvPr/>
          </p:nvSpPr>
          <p:spPr>
            <a:xfrm>
              <a:off x="5220014" y="2992384"/>
              <a:ext cx="2880320" cy="2376264"/>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6 Marcador de contenido"/>
          <p:cNvSpPr txBox="1">
            <a:spLocks/>
          </p:cNvSpPr>
          <p:nvPr/>
        </p:nvSpPr>
        <p:spPr>
          <a:xfrm>
            <a:off x="160079" y="802844"/>
            <a:ext cx="8588385" cy="468052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10000"/>
              </a:lnSpc>
              <a:spcBef>
                <a:spcPts val="600"/>
              </a:spcBef>
              <a:spcAft>
                <a:spcPts val="600"/>
              </a:spcAft>
              <a:buClr>
                <a:srgbClr val="182B47"/>
              </a:buClr>
              <a:buSzPct val="80000"/>
              <a:buFont typeface="Wingdings" pitchFamily="2" charset="2"/>
              <a:buChar char="n"/>
            </a:pPr>
            <a:r>
              <a:rPr lang="es-MX" sz="2400" b="1" i="0" dirty="0" smtClean="0">
                <a:cs typeface="Aparajita" panose="020B0604020202020204" pitchFamily="34" charset="0"/>
              </a:rPr>
              <a:t>Cuantificar el efecto que un incremento </a:t>
            </a:r>
            <a:r>
              <a:rPr lang="es-MX" sz="2400" b="1" i="0" dirty="0">
                <a:cs typeface="Aparajita" panose="020B0604020202020204" pitchFamily="34" charset="0"/>
              </a:rPr>
              <a:t>en el salario mínimo </a:t>
            </a:r>
            <a:r>
              <a:rPr lang="es-MX" sz="2400" b="1" i="0" dirty="0" smtClean="0">
                <a:cs typeface="Aparajita" panose="020B0604020202020204" pitchFamily="34" charset="0"/>
              </a:rPr>
              <a:t>tiene sobre los salarios del sector formal (</a:t>
            </a:r>
            <a:r>
              <a:rPr lang="es-MX" sz="2400" b="1" dirty="0" smtClean="0">
                <a:cs typeface="Aparajita" panose="020B0604020202020204" pitchFamily="34" charset="0"/>
              </a:rPr>
              <a:t>efecto faro</a:t>
            </a:r>
            <a:r>
              <a:rPr lang="es-MX" sz="2400" b="1" i="0" dirty="0" smtClean="0">
                <a:cs typeface="Aparajita" panose="020B0604020202020204" pitchFamily="34" charset="0"/>
              </a:rPr>
              <a:t>) usando el Salario Base de Cotización (SBC) como medida salarial.</a:t>
            </a:r>
          </a:p>
          <a:p>
            <a:pPr marL="0" lvl="2" indent="0">
              <a:lnSpc>
                <a:spcPct val="110000"/>
              </a:lnSpc>
              <a:spcBef>
                <a:spcPts val="600"/>
              </a:spcBef>
              <a:buClr>
                <a:srgbClr val="182B47"/>
              </a:buClr>
              <a:buSzPct val="80000"/>
              <a:buNone/>
            </a:pPr>
            <a:endParaRPr lang="es-MX" sz="2400" dirty="0" smtClean="0">
              <a:solidFill>
                <a:srgbClr val="182B47"/>
              </a:solidFill>
              <a:cs typeface="Arial" pitchFamily="34" charset="0"/>
            </a:endParaRPr>
          </a:p>
          <a:p>
            <a:pPr marL="1200150" lvl="3" indent="-285750">
              <a:lnSpc>
                <a:spcPct val="110000"/>
              </a:lnSpc>
              <a:spcBef>
                <a:spcPts val="600"/>
              </a:spcBef>
              <a:buClr>
                <a:srgbClr val="182B47"/>
              </a:buClr>
              <a:buSzPct val="100000"/>
              <a:buFont typeface="Wingdings" panose="05000000000000000000" pitchFamily="2" charset="2"/>
              <a:buChar char="ü"/>
            </a:pPr>
            <a:endParaRPr lang="es-MX" sz="2400" dirty="0" smtClean="0">
              <a:cs typeface="Arial" pitchFamily="34" charset="0"/>
            </a:endParaRPr>
          </a:p>
        </p:txBody>
      </p:sp>
    </p:spTree>
    <p:extLst>
      <p:ext uri="{BB962C8B-B14F-4D97-AF65-F5344CB8AC3E}">
        <p14:creationId xmlns:p14="http://schemas.microsoft.com/office/powerpoint/2010/main" val="86363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20</a:t>
            </a:fld>
            <a:endParaRPr lang="es-MX" dirty="0"/>
          </a:p>
        </p:txBody>
      </p:sp>
      <p:sp>
        <p:nvSpPr>
          <p:cNvPr id="8" name="2 Subtítulo"/>
          <p:cNvSpPr txBox="1">
            <a:spLocks/>
          </p:cNvSpPr>
          <p:nvPr/>
        </p:nvSpPr>
        <p:spPr>
          <a:xfrm>
            <a:off x="467544" y="260648"/>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i="0" dirty="0" smtClean="0"/>
              <a:t>Un trabajador puede registrar más de una revisión salarial en el año.</a:t>
            </a:r>
            <a:endParaRPr lang="es-MX" sz="2400" dirty="0" smtClean="0"/>
          </a:p>
          <a:p>
            <a:pPr marL="742950" lvl="2" indent="-285750">
              <a:lnSpc>
                <a:spcPct val="110000"/>
              </a:lnSpc>
              <a:spcBef>
                <a:spcPts val="400"/>
              </a:spcBef>
              <a:spcAft>
                <a:spcPts val="400"/>
              </a:spcAft>
              <a:buClr>
                <a:srgbClr val="182B47"/>
              </a:buClr>
              <a:buSzPct val="80000"/>
              <a:buFont typeface="Wingdings" panose="05000000000000000000" pitchFamily="2" charset="2"/>
              <a:buChar char="ü"/>
            </a:pPr>
            <a:endParaRPr lang="es-MX" sz="2400" i="0" dirty="0" smtClean="0"/>
          </a:p>
          <a:p>
            <a:pPr marL="742950" lvl="2" indent="-285750">
              <a:lnSpc>
                <a:spcPct val="110000"/>
              </a:lnSpc>
              <a:spcBef>
                <a:spcPts val="600"/>
              </a:spcBef>
              <a:spcAft>
                <a:spcPts val="600"/>
              </a:spcAft>
              <a:buClr>
                <a:srgbClr val="182B47"/>
              </a:buClr>
              <a:buSzPct val="80000"/>
              <a:buFont typeface="Wingdings" panose="05000000000000000000" pitchFamily="2" charset="2"/>
              <a:buChar char="ü"/>
            </a:pPr>
            <a:endParaRPr lang="es-MX" sz="2400" baseline="30000" dirty="0" smtClean="0"/>
          </a:p>
          <a:p>
            <a:endParaRPr lang="es-MX" sz="2400" dirty="0" smtClean="0"/>
          </a:p>
          <a:p>
            <a:pPr marL="266700" lvl="1" indent="-266700">
              <a:lnSpc>
                <a:spcPct val="110000"/>
              </a:lnSpc>
              <a:spcBef>
                <a:spcPts val="600"/>
              </a:spcBef>
              <a:spcAft>
                <a:spcPts val="400"/>
              </a:spcAft>
              <a:buClr>
                <a:srgbClr val="182B47"/>
              </a:buClr>
              <a:buSzPct val="80000"/>
              <a:buFont typeface="Wingdings" pitchFamily="2" charset="2"/>
              <a:buChar char="n"/>
            </a:pPr>
            <a:endParaRPr lang="es-MX" sz="2400" dirty="0" smtClean="0"/>
          </a:p>
        </p:txBody>
      </p:sp>
      <p:grpSp>
        <p:nvGrpSpPr>
          <p:cNvPr id="5" name="Grupo 4"/>
          <p:cNvGrpSpPr>
            <a:grpSpLocks noChangeAspect="1"/>
          </p:cNvGrpSpPr>
          <p:nvPr/>
        </p:nvGrpSpPr>
        <p:grpSpPr>
          <a:xfrm>
            <a:off x="3131840" y="2348880"/>
            <a:ext cx="3515615" cy="4284000"/>
            <a:chOff x="789567" y="2116937"/>
            <a:chExt cx="2304256" cy="2807881"/>
          </a:xfrm>
        </p:grpSpPr>
        <p:sp>
          <p:nvSpPr>
            <p:cNvPr id="6" name="21 Marcador de texto"/>
            <p:cNvSpPr txBox="1">
              <a:spLocks/>
            </p:cNvSpPr>
            <p:nvPr/>
          </p:nvSpPr>
          <p:spPr>
            <a:xfrm>
              <a:off x="789567" y="4602962"/>
              <a:ext cx="2304256" cy="321856"/>
            </a:xfrm>
            <a:prstGeom prst="rect">
              <a:avLst/>
            </a:prstGeom>
          </p:spPr>
          <p:txBody>
            <a:bodyPr/>
            <a:lst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800" dirty="0" smtClean="0"/>
                <a:t>1/ Incluye únicamente a trabajadores con cambios positivos..</a:t>
              </a:r>
              <a:endParaRPr lang="es-MX" sz="800" dirty="0"/>
            </a:p>
          </p:txBody>
        </p:sp>
        <p:grpSp>
          <p:nvGrpSpPr>
            <p:cNvPr id="7" name="Grupo 6"/>
            <p:cNvGrpSpPr/>
            <p:nvPr/>
          </p:nvGrpSpPr>
          <p:grpSpPr>
            <a:xfrm>
              <a:off x="789567" y="2116937"/>
              <a:ext cx="1860245" cy="2486026"/>
              <a:chOff x="789567" y="2116937"/>
              <a:chExt cx="1860245" cy="2486026"/>
            </a:xfrm>
          </p:grpSpPr>
          <p:pic>
            <p:nvPicPr>
              <p:cNvPr id="9" name="Imagen 8"/>
              <p:cNvPicPr/>
              <p:nvPr>
                <p:extLst>
                  <p:ext uri="{D42A27DB-BD31-4B8C-83A1-F6EECF244321}">
                    <p14:modId xmlns:p14="http://schemas.microsoft.com/office/powerpoint/2010/main" val="671563690"/>
                  </p:ext>
                </p:extLst>
              </p:nvPr>
            </p:nvPicPr>
            <p:blipFill rotWithShape="1">
              <a:blip r:embed="rId3"/>
              <a:srcRect r="88518"/>
              <a:stretch/>
            </p:blipFill>
            <p:spPr>
              <a:xfrm>
                <a:off x="789567" y="2116938"/>
                <a:ext cx="830106" cy="2486025"/>
              </a:xfrm>
              <a:prstGeom prst="rect">
                <a:avLst/>
              </a:prstGeom>
            </p:spPr>
          </p:pic>
          <p:pic>
            <p:nvPicPr>
              <p:cNvPr id="10" name="Imagen 9"/>
              <p:cNvPicPr/>
              <p:nvPr>
                <p:extLst>
                  <p:ext uri="{D42A27DB-BD31-4B8C-83A1-F6EECF244321}">
                    <p14:modId xmlns:p14="http://schemas.microsoft.com/office/powerpoint/2010/main" val="1287884722"/>
                  </p:ext>
                </p:extLst>
              </p:nvPr>
            </p:nvPicPr>
            <p:blipFill rotWithShape="1">
              <a:blip r:embed="rId3"/>
              <a:srcRect l="85659"/>
              <a:stretch/>
            </p:blipFill>
            <p:spPr>
              <a:xfrm>
                <a:off x="1613025" y="2116937"/>
                <a:ext cx="1036787" cy="2486025"/>
              </a:xfrm>
              <a:prstGeom prst="rect">
                <a:avLst/>
              </a:prstGeom>
            </p:spPr>
          </p:pic>
        </p:grpSp>
      </p:grpSp>
      <p:sp>
        <p:nvSpPr>
          <p:cNvPr id="11" name="CuadroTexto 10"/>
          <p:cNvSpPr txBox="1"/>
          <p:nvPr/>
        </p:nvSpPr>
        <p:spPr>
          <a:xfrm>
            <a:off x="2517638" y="1682323"/>
            <a:ext cx="4081876" cy="646331"/>
          </a:xfrm>
          <a:prstGeom prst="rect">
            <a:avLst/>
          </a:prstGeom>
          <a:noFill/>
        </p:spPr>
        <p:txBody>
          <a:bodyPr wrap="square" rtlCol="0">
            <a:spAutoFit/>
          </a:bodyPr>
          <a:lstStyle/>
          <a:p>
            <a:pPr algn="ctr"/>
            <a:r>
              <a:rPr lang="es-MX" b="1" dirty="0" smtClean="0"/>
              <a:t>Distribución del número de </a:t>
            </a:r>
            <a:r>
              <a:rPr lang="es-MX" b="1" dirty="0"/>
              <a:t>r</a:t>
            </a:r>
            <a:r>
              <a:rPr lang="es-MX" b="1" dirty="0" smtClean="0"/>
              <a:t>evisiones</a:t>
            </a:r>
          </a:p>
          <a:p>
            <a:pPr algn="ctr"/>
            <a:r>
              <a:rPr lang="es-MX" b="1" dirty="0" smtClean="0"/>
              <a:t>al SBC de un trabajador en el año</a:t>
            </a:r>
            <a:r>
              <a:rPr lang="es-MX" b="1" baseline="30000" dirty="0" smtClean="0"/>
              <a:t>1/</a:t>
            </a:r>
          </a:p>
        </p:txBody>
      </p:sp>
    </p:spTree>
    <p:extLst>
      <p:ext uri="{BB962C8B-B14F-4D97-AF65-F5344CB8AC3E}">
        <p14:creationId xmlns:p14="http://schemas.microsoft.com/office/powerpoint/2010/main" val="316222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extLst>
              <p:ext uri="{D42A27DB-BD31-4B8C-83A1-F6EECF244321}">
                <p14:modId xmlns:p14="http://schemas.microsoft.com/office/powerpoint/2010/main" val="1624441614"/>
              </p:ext>
            </p:extLst>
          </p:nvPr>
        </p:nvPicPr>
        <p:blipFill>
          <a:blip r:embed="rId3"/>
          <a:stretch>
            <a:fillRect/>
          </a:stretch>
        </p:blipFill>
        <p:spPr>
          <a:xfrm>
            <a:off x="931640" y="1742653"/>
            <a:ext cx="7553325" cy="4638675"/>
          </a:xfrm>
          <a:prstGeom prst="rect">
            <a:avLst/>
          </a:prstGeom>
        </p:spPr>
      </p:pic>
      <p:sp>
        <p:nvSpPr>
          <p:cNvPr id="3" name="2 Marcador de número de diapositiva"/>
          <p:cNvSpPr>
            <a:spLocks noGrp="1"/>
          </p:cNvSpPr>
          <p:nvPr>
            <p:ph type="sldNum" sz="quarter" idx="12"/>
          </p:nvPr>
        </p:nvSpPr>
        <p:spPr/>
        <p:txBody>
          <a:bodyPr/>
          <a:lstStyle/>
          <a:p>
            <a:fld id="{8E002BF4-BBF3-4639-B0BE-64A04A870BC8}" type="slidenum">
              <a:rPr lang="es-MX" smtClean="0"/>
              <a:pPr/>
              <a:t>21</a:t>
            </a:fld>
            <a:endParaRPr lang="es-MX" dirty="0"/>
          </a:p>
        </p:txBody>
      </p:sp>
      <p:sp>
        <p:nvSpPr>
          <p:cNvPr id="12" name="CuadroTexto 11"/>
          <p:cNvSpPr txBox="1"/>
          <p:nvPr/>
        </p:nvSpPr>
        <p:spPr>
          <a:xfrm>
            <a:off x="879489" y="1929026"/>
            <a:ext cx="7385021" cy="707886"/>
          </a:xfrm>
          <a:prstGeom prst="rect">
            <a:avLst/>
          </a:prstGeom>
          <a:noFill/>
        </p:spPr>
        <p:txBody>
          <a:bodyPr wrap="square" rtlCol="0">
            <a:spAutoFit/>
          </a:bodyPr>
          <a:lstStyle/>
          <a:p>
            <a:pPr algn="ctr"/>
            <a:r>
              <a:rPr lang="es-MX" sz="2000" b="1" dirty="0" smtClean="0"/>
              <a:t>Distribución del mes en que tiene lugar</a:t>
            </a:r>
          </a:p>
          <a:p>
            <a:pPr algn="ctr"/>
            <a:r>
              <a:rPr lang="es-MX" sz="2000" b="1" dirty="0" smtClean="0"/>
              <a:t>el primer cambio positivo en el SBC</a:t>
            </a:r>
            <a:r>
              <a:rPr lang="es-MX" sz="2000" b="1" baseline="30000" dirty="0" smtClean="0"/>
              <a:t>1/</a:t>
            </a:r>
          </a:p>
        </p:txBody>
      </p:sp>
      <p:sp>
        <p:nvSpPr>
          <p:cNvPr id="6" name="21 Marcador de texto"/>
          <p:cNvSpPr txBox="1">
            <a:spLocks/>
          </p:cNvSpPr>
          <p:nvPr/>
        </p:nvSpPr>
        <p:spPr>
          <a:xfrm>
            <a:off x="931640" y="6237312"/>
            <a:ext cx="6153150" cy="321856"/>
          </a:xfrm>
          <a:prstGeom prst="rect">
            <a:avLst/>
          </a:prstGeom>
        </p:spPr>
        <p:txBody>
          <a:bodyPr/>
          <a:lst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800" dirty="0" smtClean="0"/>
              <a:t>1/ La muestra abarca de 2010 a 2015.</a:t>
            </a:r>
            <a:endParaRPr lang="es-MX" sz="800" dirty="0"/>
          </a:p>
        </p:txBody>
      </p:sp>
      <p:sp>
        <p:nvSpPr>
          <p:cNvPr id="8" name="2 Subtítulo"/>
          <p:cNvSpPr txBox="1">
            <a:spLocks/>
          </p:cNvSpPr>
          <p:nvPr/>
        </p:nvSpPr>
        <p:spPr>
          <a:xfrm>
            <a:off x="467543" y="620688"/>
            <a:ext cx="8213027" cy="80044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r>
              <a:rPr lang="es-MX" sz="2400" i="0" dirty="0" smtClean="0"/>
              <a:t>La primera revisión al alza en un año al SBC de un trabajador no necesariamente ocurre en enero.</a:t>
            </a:r>
            <a:endParaRPr lang="es-MX" sz="2400" dirty="0" smtClean="0"/>
          </a:p>
          <a:p>
            <a:pPr marL="0" lvl="1" indent="0">
              <a:lnSpc>
                <a:spcPct val="110000"/>
              </a:lnSpc>
              <a:spcBef>
                <a:spcPts val="600"/>
              </a:spcBef>
              <a:spcAft>
                <a:spcPts val="400"/>
              </a:spcAft>
              <a:buClr>
                <a:srgbClr val="182B47"/>
              </a:buClr>
              <a:buSzPct val="80000"/>
              <a:buNone/>
            </a:pPr>
            <a:r>
              <a:rPr lang="es-MX" sz="2400" dirty="0" smtClean="0"/>
              <a:t>		</a:t>
            </a:r>
          </a:p>
        </p:txBody>
      </p:sp>
    </p:spTree>
    <p:extLst>
      <p:ext uri="{BB962C8B-B14F-4D97-AF65-F5344CB8AC3E}">
        <p14:creationId xmlns:p14="http://schemas.microsoft.com/office/powerpoint/2010/main" val="1656870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22</a:t>
            </a:fld>
            <a:endParaRPr lang="es-MX" dirty="0"/>
          </a:p>
        </p:txBody>
      </p:sp>
      <p:sp>
        <p:nvSpPr>
          <p:cNvPr id="8" name="2 Subtítulo"/>
          <p:cNvSpPr txBox="1">
            <a:spLocks/>
          </p:cNvSpPr>
          <p:nvPr/>
        </p:nvSpPr>
        <p:spPr>
          <a:xfrm>
            <a:off x="467544" y="779900"/>
            <a:ext cx="8219256" cy="336918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i="0" dirty="0" smtClean="0"/>
              <a:t>El salario mínimo parecería ser el </a:t>
            </a:r>
            <a:r>
              <a:rPr lang="es-MX" sz="2400" i="0" u="sng" dirty="0" smtClean="0"/>
              <a:t>referente para la primera revisión </a:t>
            </a:r>
            <a:r>
              <a:rPr lang="es-MX" sz="2400" i="0" dirty="0" smtClean="0"/>
              <a:t>al alza del SBC, sin importar en qué mes tuvo lugar.</a:t>
            </a:r>
          </a:p>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i="0" dirty="0"/>
              <a:t>El salario mínimo </a:t>
            </a:r>
            <a:r>
              <a:rPr lang="es-MX" sz="2400" i="0" u="sng" dirty="0"/>
              <a:t>no parece ser referente para revisiones posteriores </a:t>
            </a:r>
            <a:r>
              <a:rPr lang="es-MX" sz="2400" i="0" dirty="0"/>
              <a:t>a la primera.</a:t>
            </a:r>
          </a:p>
          <a:p>
            <a:pPr marL="0" lvl="1" indent="0">
              <a:lnSpc>
                <a:spcPct val="110000"/>
              </a:lnSpc>
              <a:spcBef>
                <a:spcPts val="600"/>
              </a:spcBef>
              <a:spcAft>
                <a:spcPts val="400"/>
              </a:spcAft>
              <a:buClr>
                <a:srgbClr val="182B47"/>
              </a:buClr>
              <a:buSzPct val="80000"/>
              <a:buNone/>
            </a:pPr>
            <a:r>
              <a:rPr lang="es-MX" sz="2400" dirty="0" smtClean="0"/>
              <a:t>		</a:t>
            </a:r>
          </a:p>
        </p:txBody>
      </p:sp>
    </p:spTree>
    <p:extLst>
      <p:ext uri="{BB962C8B-B14F-4D97-AF65-F5344CB8AC3E}">
        <p14:creationId xmlns:p14="http://schemas.microsoft.com/office/powerpoint/2010/main" val="411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5492" y="2420888"/>
            <a:ext cx="4524820" cy="3312000"/>
          </a:xfrm>
          <a:prstGeom prst="rect">
            <a:avLst/>
          </a:prstGeom>
        </p:spPr>
      </p:pic>
      <p:sp>
        <p:nvSpPr>
          <p:cNvPr id="19" name="11 CuadroTexto"/>
          <p:cNvSpPr txBox="1"/>
          <p:nvPr/>
        </p:nvSpPr>
        <p:spPr>
          <a:xfrm>
            <a:off x="89894"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smtClean="0"/>
              <a:t>para la </a:t>
            </a:r>
            <a:r>
              <a:rPr lang="es-MX" sz="2000" b="1" dirty="0">
                <a:solidFill>
                  <a:srgbClr val="FF0000"/>
                </a:solidFill>
              </a:rPr>
              <a:t>p</a:t>
            </a:r>
            <a:r>
              <a:rPr lang="es-MX" sz="2000" b="1" dirty="0" smtClean="0">
                <a:solidFill>
                  <a:srgbClr val="FF0000"/>
                </a:solidFill>
              </a:rPr>
              <a:t>rimera </a:t>
            </a:r>
            <a:r>
              <a:rPr lang="es-MX" sz="2000" b="1" dirty="0">
                <a:solidFill>
                  <a:srgbClr val="FF0000"/>
                </a:solidFill>
              </a:rPr>
              <a:t>r</a:t>
            </a:r>
            <a:r>
              <a:rPr lang="es-MX" sz="2000" b="1" dirty="0" smtClean="0">
                <a:solidFill>
                  <a:srgbClr val="FF0000"/>
                </a:solidFill>
              </a:rPr>
              <a:t>evisión </a:t>
            </a:r>
            <a:r>
              <a:rPr lang="es-MX" sz="2000" b="1" dirty="0" smtClean="0"/>
              <a:t>en 2015</a:t>
            </a:r>
            <a:endParaRPr lang="es-MX" sz="2000" b="1" baseline="30000" dirty="0" smtClean="0"/>
          </a:p>
        </p:txBody>
      </p:sp>
      <p:sp>
        <p:nvSpPr>
          <p:cNvPr id="25" name="CuadroTexto 24"/>
          <p:cNvSpPr txBox="1"/>
          <p:nvPr/>
        </p:nvSpPr>
        <p:spPr>
          <a:xfrm>
            <a:off x="0" y="5719349"/>
            <a:ext cx="4536504" cy="369332"/>
          </a:xfrm>
          <a:prstGeom prst="rect">
            <a:avLst/>
          </a:prstGeom>
          <a:noFill/>
        </p:spPr>
        <p:txBody>
          <a:bodyPr wrap="square" rtlCol="0">
            <a:spAutoFit/>
          </a:bodyPr>
          <a:lstStyle/>
          <a:p>
            <a:pPr algn="ctr"/>
            <a:r>
              <a:rPr lang="es-MX" dirty="0" smtClean="0"/>
              <a:t>Variación mensual del SBC nominal (%)</a:t>
            </a:r>
          </a:p>
        </p:txBody>
      </p:sp>
      <p:sp>
        <p:nvSpPr>
          <p:cNvPr id="3" name="2 Marcador de número de diapositiva"/>
          <p:cNvSpPr>
            <a:spLocks noGrp="1"/>
          </p:cNvSpPr>
          <p:nvPr>
            <p:ph type="sldNum" sz="quarter" idx="12"/>
          </p:nvPr>
        </p:nvSpPr>
        <p:spPr/>
        <p:txBody>
          <a:bodyPr/>
          <a:lstStyle/>
          <a:p>
            <a:fld id="{8E002BF4-BBF3-4639-B0BE-64A04A870BC8}" type="slidenum">
              <a:rPr lang="es-MX" smtClean="0"/>
              <a:pPr/>
              <a:t>23</a:t>
            </a:fld>
            <a:endParaRPr lang="es-MX" dirty="0"/>
          </a:p>
        </p:txBody>
      </p:sp>
    </p:spTree>
    <p:extLst>
      <p:ext uri="{BB962C8B-B14F-4D97-AF65-F5344CB8AC3E}">
        <p14:creationId xmlns:p14="http://schemas.microsoft.com/office/powerpoint/2010/main" val="204921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5492" y="2420888"/>
            <a:ext cx="4524820" cy="3312000"/>
          </a:xfrm>
          <a:prstGeom prst="rect">
            <a:avLst/>
          </a:prstGeom>
        </p:spPr>
      </p:pic>
      <p:sp>
        <p:nvSpPr>
          <p:cNvPr id="19" name="11 CuadroTexto"/>
          <p:cNvSpPr txBox="1"/>
          <p:nvPr/>
        </p:nvSpPr>
        <p:spPr>
          <a:xfrm>
            <a:off x="89894"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smtClean="0"/>
              <a:t>para la </a:t>
            </a:r>
            <a:r>
              <a:rPr lang="es-MX" sz="2000" b="1" dirty="0">
                <a:solidFill>
                  <a:srgbClr val="FF0000"/>
                </a:solidFill>
              </a:rPr>
              <a:t>p</a:t>
            </a:r>
            <a:r>
              <a:rPr lang="es-MX" sz="2000" b="1" dirty="0" smtClean="0">
                <a:solidFill>
                  <a:srgbClr val="FF0000"/>
                </a:solidFill>
              </a:rPr>
              <a:t>rimera </a:t>
            </a:r>
            <a:r>
              <a:rPr lang="es-MX" sz="2000" b="1" dirty="0">
                <a:solidFill>
                  <a:srgbClr val="FF0000"/>
                </a:solidFill>
              </a:rPr>
              <a:t>r</a:t>
            </a:r>
            <a:r>
              <a:rPr lang="es-MX" sz="2000" b="1" dirty="0" smtClean="0">
                <a:solidFill>
                  <a:srgbClr val="FF0000"/>
                </a:solidFill>
              </a:rPr>
              <a:t>evisión </a:t>
            </a:r>
            <a:r>
              <a:rPr lang="es-MX" sz="2000" b="1" dirty="0" smtClean="0"/>
              <a:t>en 2015</a:t>
            </a:r>
            <a:endParaRPr lang="es-MX" sz="2000" b="1" baseline="30000" dirty="0" smtClean="0"/>
          </a:p>
        </p:txBody>
      </p:sp>
      <p:grpSp>
        <p:nvGrpSpPr>
          <p:cNvPr id="20" name="Grupo 19"/>
          <p:cNvGrpSpPr/>
          <p:nvPr/>
        </p:nvGrpSpPr>
        <p:grpSpPr>
          <a:xfrm>
            <a:off x="1115616" y="3926747"/>
            <a:ext cx="2511428" cy="798397"/>
            <a:chOff x="4872600" y="4028161"/>
            <a:chExt cx="2511428" cy="798397"/>
          </a:xfrm>
        </p:grpSpPr>
        <p:sp>
          <p:nvSpPr>
            <p:cNvPr id="23" name="Rectángulo 22"/>
            <p:cNvSpPr/>
            <p:nvPr/>
          </p:nvSpPr>
          <p:spPr>
            <a:xfrm>
              <a:off x="5799852" y="4028161"/>
              <a:ext cx="158417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4" name="Conector recto de flecha 23"/>
            <p:cNvCxnSpPr>
              <a:stCxn id="23" idx="1"/>
            </p:cNvCxnSpPr>
            <p:nvPr/>
          </p:nvCxnSpPr>
          <p:spPr>
            <a:xfrm flipH="1">
              <a:off x="4872600" y="4352197"/>
              <a:ext cx="927252" cy="47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uadroTexto 24"/>
          <p:cNvSpPr txBox="1"/>
          <p:nvPr/>
        </p:nvSpPr>
        <p:spPr>
          <a:xfrm>
            <a:off x="0" y="5719349"/>
            <a:ext cx="4536504" cy="369332"/>
          </a:xfrm>
          <a:prstGeom prst="rect">
            <a:avLst/>
          </a:prstGeom>
          <a:noFill/>
        </p:spPr>
        <p:txBody>
          <a:bodyPr wrap="square" rtlCol="0">
            <a:spAutoFit/>
          </a:bodyPr>
          <a:lstStyle/>
          <a:p>
            <a:pPr algn="ctr"/>
            <a:r>
              <a:rPr lang="es-MX" dirty="0" smtClean="0"/>
              <a:t>Variación mensual del SBC nominal (%)</a:t>
            </a:r>
          </a:p>
        </p:txBody>
      </p:sp>
      <p:sp>
        <p:nvSpPr>
          <p:cNvPr id="3" name="2 Marcador de número de diapositiva"/>
          <p:cNvSpPr>
            <a:spLocks noGrp="1"/>
          </p:cNvSpPr>
          <p:nvPr>
            <p:ph type="sldNum" sz="quarter" idx="12"/>
          </p:nvPr>
        </p:nvSpPr>
        <p:spPr/>
        <p:txBody>
          <a:bodyPr/>
          <a:lstStyle/>
          <a:p>
            <a:fld id="{8E002BF4-BBF3-4639-B0BE-64A04A870BC8}" type="slidenum">
              <a:rPr lang="es-MX" smtClean="0"/>
              <a:pPr/>
              <a:t>24</a:t>
            </a:fld>
            <a:endParaRPr lang="es-MX" dirty="0"/>
          </a:p>
        </p:txBody>
      </p:sp>
      <p:grpSp>
        <p:nvGrpSpPr>
          <p:cNvPr id="15" name="Grupo 14"/>
          <p:cNvGrpSpPr/>
          <p:nvPr/>
        </p:nvGrpSpPr>
        <p:grpSpPr>
          <a:xfrm>
            <a:off x="1331640" y="1844824"/>
            <a:ext cx="3528392" cy="1440160"/>
            <a:chOff x="5096943" y="4064394"/>
            <a:chExt cx="3528392" cy="1440160"/>
          </a:xfrm>
        </p:grpSpPr>
        <p:sp>
          <p:nvSpPr>
            <p:cNvPr id="16" name="CuadroTexto 15"/>
            <p:cNvSpPr txBox="1"/>
            <p:nvPr/>
          </p:nvSpPr>
          <p:spPr>
            <a:xfrm>
              <a:off x="5480737" y="4064394"/>
              <a:ext cx="3144598" cy="1015663"/>
            </a:xfrm>
            <a:prstGeom prst="rect">
              <a:avLst/>
            </a:prstGeom>
            <a:solidFill>
              <a:schemeClr val="bg1">
                <a:lumMod val="85000"/>
              </a:schemeClr>
            </a:solidFill>
          </p:spPr>
          <p:txBody>
            <a:bodyPr wrap="square" rtlCol="0">
              <a:spAutoFit/>
            </a:bodyPr>
            <a:lstStyle/>
            <a:p>
              <a:r>
                <a:rPr lang="es-MX" sz="2000" b="1" dirty="0" smtClean="0"/>
                <a:t>El salario mínimo continúa siendo referente para la primera revisión.</a:t>
              </a:r>
              <a:endParaRPr lang="es-MX" sz="2000" b="1" dirty="0"/>
            </a:p>
          </p:txBody>
        </p:sp>
        <p:cxnSp>
          <p:nvCxnSpPr>
            <p:cNvPr id="17" name="Conector recto de flecha 16"/>
            <p:cNvCxnSpPr/>
            <p:nvPr/>
          </p:nvCxnSpPr>
          <p:spPr>
            <a:xfrm flipH="1">
              <a:off x="5096943" y="5080057"/>
              <a:ext cx="1368152" cy="4244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1781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5492" y="2420888"/>
            <a:ext cx="4524820" cy="3312000"/>
          </a:xfrm>
          <a:prstGeom prst="rect">
            <a:avLst/>
          </a:prstGeom>
        </p:spPr>
      </p:pic>
      <p:sp>
        <p:nvSpPr>
          <p:cNvPr id="19" name="11 CuadroTexto"/>
          <p:cNvSpPr txBox="1"/>
          <p:nvPr/>
        </p:nvSpPr>
        <p:spPr>
          <a:xfrm>
            <a:off x="89894"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a:t>para la p</a:t>
            </a:r>
            <a:r>
              <a:rPr lang="es-MX" sz="2000" b="1" dirty="0" smtClean="0"/>
              <a:t>rimera </a:t>
            </a:r>
            <a:r>
              <a:rPr lang="es-MX" sz="2000" b="1" dirty="0"/>
              <a:t>r</a:t>
            </a:r>
            <a:r>
              <a:rPr lang="es-MX" sz="2000" b="1" dirty="0" smtClean="0"/>
              <a:t>evisión en 2015</a:t>
            </a:r>
            <a:endParaRPr lang="es-MX" sz="2000" b="1" baseline="30000" dirty="0" smtClean="0"/>
          </a:p>
        </p:txBody>
      </p:sp>
      <p:sp>
        <p:nvSpPr>
          <p:cNvPr id="25" name="CuadroTexto 24"/>
          <p:cNvSpPr txBox="1"/>
          <p:nvPr/>
        </p:nvSpPr>
        <p:spPr>
          <a:xfrm>
            <a:off x="0" y="5719349"/>
            <a:ext cx="4536504" cy="369332"/>
          </a:xfrm>
          <a:prstGeom prst="rect">
            <a:avLst/>
          </a:prstGeom>
          <a:noFill/>
        </p:spPr>
        <p:txBody>
          <a:bodyPr wrap="square" rtlCol="0">
            <a:spAutoFit/>
          </a:bodyPr>
          <a:lstStyle/>
          <a:p>
            <a:pPr algn="ctr"/>
            <a:r>
              <a:rPr lang="es-MX" dirty="0" smtClean="0"/>
              <a:t>Variación mensual del SBC nominal (%)</a:t>
            </a:r>
          </a:p>
        </p:txBody>
      </p:sp>
      <p:sp>
        <p:nvSpPr>
          <p:cNvPr id="3" name="2 Marcador de número de diapositiva"/>
          <p:cNvSpPr>
            <a:spLocks noGrp="1"/>
          </p:cNvSpPr>
          <p:nvPr>
            <p:ph type="sldNum" sz="quarter" idx="12"/>
          </p:nvPr>
        </p:nvSpPr>
        <p:spPr/>
        <p:txBody>
          <a:bodyPr/>
          <a:lstStyle/>
          <a:p>
            <a:fld id="{8E002BF4-BBF3-4639-B0BE-64A04A870BC8}" type="slidenum">
              <a:rPr lang="es-MX" smtClean="0"/>
              <a:pPr/>
              <a:t>25</a:t>
            </a:fld>
            <a:endParaRPr lang="es-MX" dirty="0"/>
          </a:p>
        </p:txBody>
      </p:sp>
      <p:sp>
        <p:nvSpPr>
          <p:cNvPr id="10" name="11 CuadroTexto"/>
          <p:cNvSpPr txBox="1"/>
          <p:nvPr/>
        </p:nvSpPr>
        <p:spPr>
          <a:xfrm>
            <a:off x="4572000"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a:t>para la </a:t>
            </a:r>
            <a:r>
              <a:rPr lang="es-MX" sz="2000" b="1" dirty="0" smtClean="0">
                <a:solidFill>
                  <a:srgbClr val="FF0000"/>
                </a:solidFill>
              </a:rPr>
              <a:t>revisiones </a:t>
            </a:r>
            <a:r>
              <a:rPr lang="es-MX" sz="2000" b="1" dirty="0">
                <a:solidFill>
                  <a:srgbClr val="FF0000"/>
                </a:solidFill>
              </a:rPr>
              <a:t>p</a:t>
            </a:r>
            <a:r>
              <a:rPr lang="es-MX" sz="2000" b="1" dirty="0" smtClean="0">
                <a:solidFill>
                  <a:srgbClr val="FF0000"/>
                </a:solidFill>
              </a:rPr>
              <a:t>osteriores </a:t>
            </a:r>
            <a:r>
              <a:rPr lang="es-MX" sz="2000" b="1" dirty="0"/>
              <a:t>en </a:t>
            </a:r>
            <a:r>
              <a:rPr lang="es-MX" sz="2000" b="1" dirty="0" smtClean="0"/>
              <a:t>2015</a:t>
            </a:r>
            <a:endParaRPr lang="es-MX" sz="2000" b="1" dirty="0"/>
          </a:p>
        </p:txBody>
      </p:sp>
      <p:pic>
        <p:nvPicPr>
          <p:cNvPr id="11" name="Imagen 10"/>
          <p:cNvPicPr>
            <a:picLocks noChangeAspect="1"/>
          </p:cNvPicPr>
          <p:nvPr/>
        </p:nvPicPr>
        <p:blipFill>
          <a:blip r:embed="rId4"/>
          <a:stretch>
            <a:fillRect/>
          </a:stretch>
        </p:blipFill>
        <p:spPr>
          <a:xfrm>
            <a:off x="4655701" y="2421256"/>
            <a:ext cx="4524811" cy="3312000"/>
          </a:xfrm>
          <a:prstGeom prst="rect">
            <a:avLst/>
          </a:prstGeom>
        </p:spPr>
      </p:pic>
      <p:grpSp>
        <p:nvGrpSpPr>
          <p:cNvPr id="16" name="Grupo 15"/>
          <p:cNvGrpSpPr/>
          <p:nvPr/>
        </p:nvGrpSpPr>
        <p:grpSpPr>
          <a:xfrm>
            <a:off x="1115616" y="3926747"/>
            <a:ext cx="2511428" cy="798397"/>
            <a:chOff x="4872600" y="4028161"/>
            <a:chExt cx="2511428" cy="798397"/>
          </a:xfrm>
        </p:grpSpPr>
        <p:sp>
          <p:nvSpPr>
            <p:cNvPr id="18" name="Rectángulo 17"/>
            <p:cNvSpPr/>
            <p:nvPr/>
          </p:nvSpPr>
          <p:spPr>
            <a:xfrm>
              <a:off x="5799852" y="4028161"/>
              <a:ext cx="158417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1" name="Conector recto de flecha 20"/>
            <p:cNvCxnSpPr>
              <a:stCxn id="18" idx="1"/>
            </p:cNvCxnSpPr>
            <p:nvPr/>
          </p:nvCxnSpPr>
          <p:spPr>
            <a:xfrm flipH="1">
              <a:off x="4872600" y="4352197"/>
              <a:ext cx="927252" cy="47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5732980" y="3926747"/>
            <a:ext cx="2511428" cy="798397"/>
            <a:chOff x="4872600" y="4028161"/>
            <a:chExt cx="2511428" cy="798397"/>
          </a:xfrm>
        </p:grpSpPr>
        <p:sp>
          <p:nvSpPr>
            <p:cNvPr id="26" name="Rectángulo 25"/>
            <p:cNvSpPr/>
            <p:nvPr/>
          </p:nvSpPr>
          <p:spPr>
            <a:xfrm>
              <a:off x="5799852" y="4028161"/>
              <a:ext cx="158417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7" name="Conector recto de flecha 26"/>
            <p:cNvCxnSpPr>
              <a:stCxn id="26" idx="1"/>
            </p:cNvCxnSpPr>
            <p:nvPr/>
          </p:nvCxnSpPr>
          <p:spPr>
            <a:xfrm flipH="1">
              <a:off x="4872600" y="4352197"/>
              <a:ext cx="927252" cy="47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CuadroTexto 14"/>
          <p:cNvSpPr txBox="1"/>
          <p:nvPr/>
        </p:nvSpPr>
        <p:spPr>
          <a:xfrm>
            <a:off x="4644008" y="5723964"/>
            <a:ext cx="4536504" cy="369332"/>
          </a:xfrm>
          <a:prstGeom prst="rect">
            <a:avLst/>
          </a:prstGeom>
          <a:noFill/>
        </p:spPr>
        <p:txBody>
          <a:bodyPr wrap="square" rtlCol="0">
            <a:spAutoFit/>
          </a:bodyPr>
          <a:lstStyle/>
          <a:p>
            <a:pPr algn="ctr"/>
            <a:r>
              <a:rPr lang="es-MX" dirty="0" smtClean="0"/>
              <a:t>Variación mensual del SBC nominal (%)</a:t>
            </a:r>
          </a:p>
        </p:txBody>
      </p:sp>
    </p:spTree>
    <p:extLst>
      <p:ext uri="{BB962C8B-B14F-4D97-AF65-F5344CB8AC3E}">
        <p14:creationId xmlns:p14="http://schemas.microsoft.com/office/powerpoint/2010/main" val="3589184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5492" y="2420888"/>
            <a:ext cx="4524820" cy="3312000"/>
          </a:xfrm>
          <a:prstGeom prst="rect">
            <a:avLst/>
          </a:prstGeom>
        </p:spPr>
      </p:pic>
      <p:sp>
        <p:nvSpPr>
          <p:cNvPr id="19" name="11 CuadroTexto"/>
          <p:cNvSpPr txBox="1"/>
          <p:nvPr/>
        </p:nvSpPr>
        <p:spPr>
          <a:xfrm>
            <a:off x="89894"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a:t>para la p</a:t>
            </a:r>
            <a:r>
              <a:rPr lang="es-MX" sz="2000" b="1" dirty="0" smtClean="0"/>
              <a:t>rimera </a:t>
            </a:r>
            <a:r>
              <a:rPr lang="es-MX" sz="2000" b="1" dirty="0"/>
              <a:t>r</a:t>
            </a:r>
            <a:r>
              <a:rPr lang="es-MX" sz="2000" b="1" dirty="0" smtClean="0"/>
              <a:t>evisión en 2015</a:t>
            </a:r>
            <a:endParaRPr lang="es-MX" sz="2000" b="1" baseline="30000" dirty="0" smtClean="0"/>
          </a:p>
        </p:txBody>
      </p:sp>
      <p:sp>
        <p:nvSpPr>
          <p:cNvPr id="25" name="CuadroTexto 24"/>
          <p:cNvSpPr txBox="1"/>
          <p:nvPr/>
        </p:nvSpPr>
        <p:spPr>
          <a:xfrm>
            <a:off x="0" y="5719349"/>
            <a:ext cx="4536504" cy="369332"/>
          </a:xfrm>
          <a:prstGeom prst="rect">
            <a:avLst/>
          </a:prstGeom>
          <a:noFill/>
        </p:spPr>
        <p:txBody>
          <a:bodyPr wrap="square" rtlCol="0">
            <a:spAutoFit/>
          </a:bodyPr>
          <a:lstStyle/>
          <a:p>
            <a:pPr algn="ctr"/>
            <a:r>
              <a:rPr lang="es-MX" dirty="0" smtClean="0"/>
              <a:t>Variación mensual del SBC nominal (%)</a:t>
            </a:r>
          </a:p>
        </p:txBody>
      </p:sp>
      <p:sp>
        <p:nvSpPr>
          <p:cNvPr id="3" name="2 Marcador de número de diapositiva"/>
          <p:cNvSpPr>
            <a:spLocks noGrp="1"/>
          </p:cNvSpPr>
          <p:nvPr>
            <p:ph type="sldNum" sz="quarter" idx="12"/>
          </p:nvPr>
        </p:nvSpPr>
        <p:spPr/>
        <p:txBody>
          <a:bodyPr/>
          <a:lstStyle/>
          <a:p>
            <a:fld id="{8E002BF4-BBF3-4639-B0BE-64A04A870BC8}" type="slidenum">
              <a:rPr lang="es-MX" smtClean="0"/>
              <a:pPr/>
              <a:t>26</a:t>
            </a:fld>
            <a:endParaRPr lang="es-MX" dirty="0"/>
          </a:p>
        </p:txBody>
      </p:sp>
      <p:sp>
        <p:nvSpPr>
          <p:cNvPr id="10" name="11 CuadroTexto"/>
          <p:cNvSpPr txBox="1"/>
          <p:nvPr/>
        </p:nvSpPr>
        <p:spPr>
          <a:xfrm>
            <a:off x="4572000" y="764704"/>
            <a:ext cx="4468682" cy="707886"/>
          </a:xfrm>
          <a:prstGeom prst="rect">
            <a:avLst/>
          </a:prstGeom>
          <a:solidFill>
            <a:schemeClr val="bg1"/>
          </a:solidFill>
        </p:spPr>
        <p:txBody>
          <a:bodyPr wrap="square" rtlCol="0">
            <a:spAutoFit/>
          </a:bodyPr>
          <a:lstStyle/>
          <a:p>
            <a:pPr algn="ctr"/>
            <a:r>
              <a:rPr lang="es-MX" sz="2000" b="1" dirty="0" smtClean="0"/>
              <a:t>Distribución de cambios en el SBC</a:t>
            </a:r>
          </a:p>
          <a:p>
            <a:pPr algn="ctr"/>
            <a:r>
              <a:rPr lang="es-MX" sz="2000" b="1" dirty="0"/>
              <a:t>para la </a:t>
            </a:r>
            <a:r>
              <a:rPr lang="es-MX" sz="2000" b="1" dirty="0" smtClean="0">
                <a:solidFill>
                  <a:srgbClr val="FF0000"/>
                </a:solidFill>
              </a:rPr>
              <a:t>revisiones </a:t>
            </a:r>
            <a:r>
              <a:rPr lang="es-MX" sz="2000" b="1" dirty="0">
                <a:solidFill>
                  <a:srgbClr val="FF0000"/>
                </a:solidFill>
              </a:rPr>
              <a:t>p</a:t>
            </a:r>
            <a:r>
              <a:rPr lang="es-MX" sz="2000" b="1" dirty="0" smtClean="0">
                <a:solidFill>
                  <a:srgbClr val="FF0000"/>
                </a:solidFill>
              </a:rPr>
              <a:t>osteriores </a:t>
            </a:r>
            <a:r>
              <a:rPr lang="es-MX" sz="2000" b="1" dirty="0"/>
              <a:t>en </a:t>
            </a:r>
            <a:r>
              <a:rPr lang="es-MX" sz="2000" b="1" dirty="0" smtClean="0"/>
              <a:t>2015</a:t>
            </a:r>
            <a:endParaRPr lang="es-MX" sz="2000" b="1" dirty="0"/>
          </a:p>
        </p:txBody>
      </p:sp>
      <p:pic>
        <p:nvPicPr>
          <p:cNvPr id="11" name="Imagen 10"/>
          <p:cNvPicPr>
            <a:picLocks noChangeAspect="1"/>
          </p:cNvPicPr>
          <p:nvPr/>
        </p:nvPicPr>
        <p:blipFill>
          <a:blip r:embed="rId4"/>
          <a:stretch>
            <a:fillRect/>
          </a:stretch>
        </p:blipFill>
        <p:spPr>
          <a:xfrm>
            <a:off x="4655701" y="2421256"/>
            <a:ext cx="4524811" cy="3312000"/>
          </a:xfrm>
          <a:prstGeom prst="rect">
            <a:avLst/>
          </a:prstGeom>
        </p:spPr>
      </p:pic>
      <p:sp>
        <p:nvSpPr>
          <p:cNvPr id="17" name="CuadroTexto 16"/>
          <p:cNvSpPr txBox="1"/>
          <p:nvPr/>
        </p:nvSpPr>
        <p:spPr>
          <a:xfrm>
            <a:off x="5891898" y="1844824"/>
            <a:ext cx="3144598" cy="1323439"/>
          </a:xfrm>
          <a:prstGeom prst="rect">
            <a:avLst/>
          </a:prstGeom>
          <a:solidFill>
            <a:schemeClr val="bg1">
              <a:lumMod val="85000"/>
            </a:schemeClr>
          </a:solidFill>
        </p:spPr>
        <p:txBody>
          <a:bodyPr wrap="square" rtlCol="0">
            <a:spAutoFit/>
          </a:bodyPr>
          <a:lstStyle/>
          <a:p>
            <a:r>
              <a:rPr lang="es-MX" sz="2000" b="1" dirty="0" smtClean="0"/>
              <a:t>Revisiones posteriores a la primera no parecen tomar al salario mínimo como referente.</a:t>
            </a:r>
            <a:endParaRPr lang="es-MX" sz="2000" b="1" dirty="0"/>
          </a:p>
        </p:txBody>
      </p:sp>
      <p:grpSp>
        <p:nvGrpSpPr>
          <p:cNvPr id="16" name="Grupo 15"/>
          <p:cNvGrpSpPr/>
          <p:nvPr/>
        </p:nvGrpSpPr>
        <p:grpSpPr>
          <a:xfrm>
            <a:off x="1115616" y="3926747"/>
            <a:ext cx="2511428" cy="798397"/>
            <a:chOff x="4872600" y="4028161"/>
            <a:chExt cx="2511428" cy="798397"/>
          </a:xfrm>
        </p:grpSpPr>
        <p:sp>
          <p:nvSpPr>
            <p:cNvPr id="18" name="Rectángulo 17"/>
            <p:cNvSpPr/>
            <p:nvPr/>
          </p:nvSpPr>
          <p:spPr>
            <a:xfrm>
              <a:off x="5799852" y="4028161"/>
              <a:ext cx="158417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1" name="Conector recto de flecha 20"/>
            <p:cNvCxnSpPr>
              <a:stCxn id="18" idx="1"/>
            </p:cNvCxnSpPr>
            <p:nvPr/>
          </p:nvCxnSpPr>
          <p:spPr>
            <a:xfrm flipH="1">
              <a:off x="4872600" y="4352197"/>
              <a:ext cx="927252" cy="47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5732980" y="3926747"/>
            <a:ext cx="2511428" cy="798397"/>
            <a:chOff x="4872600" y="4028161"/>
            <a:chExt cx="2511428" cy="798397"/>
          </a:xfrm>
        </p:grpSpPr>
        <p:sp>
          <p:nvSpPr>
            <p:cNvPr id="26" name="Rectángulo 25"/>
            <p:cNvSpPr/>
            <p:nvPr/>
          </p:nvSpPr>
          <p:spPr>
            <a:xfrm>
              <a:off x="5799852" y="4028161"/>
              <a:ext cx="1584176"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rPr>
                <a:t>Incremento al salario mínimo </a:t>
              </a:r>
              <a:endParaRPr lang="es-MX" dirty="0">
                <a:solidFill>
                  <a:srgbClr val="FF0000"/>
                </a:solidFill>
              </a:endParaRPr>
            </a:p>
          </p:txBody>
        </p:sp>
        <p:cxnSp>
          <p:nvCxnSpPr>
            <p:cNvPr id="27" name="Conector recto de flecha 26"/>
            <p:cNvCxnSpPr>
              <a:stCxn id="26" idx="1"/>
            </p:cNvCxnSpPr>
            <p:nvPr/>
          </p:nvCxnSpPr>
          <p:spPr>
            <a:xfrm flipH="1">
              <a:off x="4872600" y="4352197"/>
              <a:ext cx="927252" cy="474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CuadroTexto 14"/>
          <p:cNvSpPr txBox="1"/>
          <p:nvPr/>
        </p:nvSpPr>
        <p:spPr>
          <a:xfrm>
            <a:off x="4644008" y="5723964"/>
            <a:ext cx="4536504" cy="369332"/>
          </a:xfrm>
          <a:prstGeom prst="rect">
            <a:avLst/>
          </a:prstGeom>
          <a:noFill/>
        </p:spPr>
        <p:txBody>
          <a:bodyPr wrap="square" rtlCol="0">
            <a:spAutoFit/>
          </a:bodyPr>
          <a:lstStyle/>
          <a:p>
            <a:pPr algn="ctr"/>
            <a:r>
              <a:rPr lang="es-MX" dirty="0" smtClean="0"/>
              <a:t>Variación mensual del SBC nominal (%)</a:t>
            </a:r>
          </a:p>
        </p:txBody>
      </p:sp>
    </p:spTree>
    <p:extLst>
      <p:ext uri="{BB962C8B-B14F-4D97-AF65-F5344CB8AC3E}">
        <p14:creationId xmlns:p14="http://schemas.microsoft.com/office/powerpoint/2010/main" val="847239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6" name="5 Rectángulo redondeado"/>
          <p:cNvSpPr/>
          <p:nvPr/>
        </p:nvSpPr>
        <p:spPr>
          <a:xfrm>
            <a:off x="1763685" y="1132613"/>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Antecedentes</a:t>
            </a:r>
            <a:endParaRPr lang="es-MX" sz="3200" b="1" dirty="0">
              <a:solidFill>
                <a:srgbClr val="4D4D4D"/>
              </a:solidFill>
            </a:endParaRPr>
          </a:p>
        </p:txBody>
      </p:sp>
      <p:sp>
        <p:nvSpPr>
          <p:cNvPr id="7" name="6 Rectángulo redondeado"/>
          <p:cNvSpPr/>
          <p:nvPr/>
        </p:nvSpPr>
        <p:spPr>
          <a:xfrm>
            <a:off x="611560" y="1028353"/>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8" name="7 Rectángulo redondeado"/>
          <p:cNvSpPr/>
          <p:nvPr/>
        </p:nvSpPr>
        <p:spPr>
          <a:xfrm>
            <a:off x="1763685" y="3811766"/>
            <a:ext cx="6696747" cy="864096"/>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FFFFFF"/>
                </a:solidFill>
              </a:rPr>
              <a:t>Metodología y resultados</a:t>
            </a:r>
            <a:endParaRPr lang="es-MX" sz="3200" b="1" dirty="0">
              <a:solidFill>
                <a:srgbClr val="FFFFFF"/>
              </a:solidFill>
            </a:endParaRPr>
          </a:p>
        </p:txBody>
      </p:sp>
      <p:sp>
        <p:nvSpPr>
          <p:cNvPr id="9" name="8 Rectángulo redondeado"/>
          <p:cNvSpPr/>
          <p:nvPr/>
        </p:nvSpPr>
        <p:spPr>
          <a:xfrm>
            <a:off x="611560" y="3726557"/>
            <a:ext cx="1152128" cy="1008112"/>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FFFFFF"/>
                </a:solidFill>
              </a:rPr>
              <a:t>3</a:t>
            </a:r>
          </a:p>
        </p:txBody>
      </p:sp>
      <p:sp>
        <p:nvSpPr>
          <p:cNvPr id="14" name="13 Rectángulo redondeado"/>
          <p:cNvSpPr/>
          <p:nvPr/>
        </p:nvSpPr>
        <p:spPr>
          <a:xfrm>
            <a:off x="1763685" y="2457331"/>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Estadísticas descriptivas </a:t>
            </a:r>
          </a:p>
        </p:txBody>
      </p:sp>
      <p:sp>
        <p:nvSpPr>
          <p:cNvPr id="15" name="14 Rectángulo redondeado"/>
          <p:cNvSpPr/>
          <p:nvPr/>
        </p:nvSpPr>
        <p:spPr>
          <a:xfrm>
            <a:off x="611560" y="2372122"/>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27</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27</a:t>
            </a:fld>
            <a:endParaRPr lang="es-MX" dirty="0">
              <a:solidFill>
                <a:srgbClr val="FFFFFF"/>
              </a:solidFill>
            </a:endParaRPr>
          </a:p>
        </p:txBody>
      </p:sp>
      <p:sp>
        <p:nvSpPr>
          <p:cNvPr id="11" name="13 Rectángulo redondeado"/>
          <p:cNvSpPr/>
          <p:nvPr/>
        </p:nvSpPr>
        <p:spPr>
          <a:xfrm>
            <a:off x="1763685" y="5098385"/>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12" name="14 Rectángulo redondeado"/>
          <p:cNvSpPr/>
          <p:nvPr/>
        </p:nvSpPr>
        <p:spPr>
          <a:xfrm>
            <a:off x="611560" y="5013176"/>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4</a:t>
            </a:r>
          </a:p>
        </p:txBody>
      </p:sp>
    </p:spTree>
    <p:extLst>
      <p:ext uri="{BB962C8B-B14F-4D97-AF65-F5344CB8AC3E}">
        <p14:creationId xmlns:p14="http://schemas.microsoft.com/office/powerpoint/2010/main" val="936992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28</a:t>
            </a:fld>
            <a:endParaRPr lang="es-MX" dirty="0"/>
          </a:p>
        </p:txBody>
      </p:sp>
      <mc:AlternateContent xmlns:mc="http://schemas.openxmlformats.org/markup-compatibility/2006" xmlns:a14="http://schemas.microsoft.com/office/drawing/2010/main">
        <mc:Choice Requires="a14">
          <p:sp>
            <p:nvSpPr>
              <p:cNvPr id="26" name="2 Subtítulo"/>
              <p:cNvSpPr txBox="1">
                <a:spLocks/>
              </p:cNvSpPr>
              <p:nvPr/>
            </p:nvSpPr>
            <p:spPr>
              <a:xfrm>
                <a:off x="411726" y="188640"/>
                <a:ext cx="8275074" cy="54006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spcAft>
                    <a:spcPts val="600"/>
                  </a:spcAft>
                  <a:buClr>
                    <a:srgbClr val="182B47"/>
                  </a:buClr>
                  <a:buSzPct val="80000"/>
                  <a:buFont typeface="Wingdings" pitchFamily="2" charset="2"/>
                  <a:buChar char="n"/>
                </a:pPr>
                <a:r>
                  <a:rPr lang="es-MX" sz="2400" i="0" dirty="0" smtClean="0"/>
                  <a:t>La especificación econométrica para estimar el efecto faro es la siguiente:</a:t>
                </a:r>
              </a:p>
              <a:p>
                <a:pPr marL="266700" lvl="1" indent="-266700">
                  <a:lnSpc>
                    <a:spcPct val="110000"/>
                  </a:lnSpc>
                  <a:spcBef>
                    <a:spcPts val="600"/>
                  </a:spcBef>
                  <a:spcAft>
                    <a:spcPts val="600"/>
                  </a:spcAft>
                  <a:buClr>
                    <a:srgbClr val="182B47"/>
                  </a:buClr>
                  <a:buSzPct val="80000"/>
                  <a:buFont typeface="Wingdings" pitchFamily="2" charset="2"/>
                  <a:buChar char="n"/>
                </a:pPr>
                <a:endParaRPr lang="es-MX" sz="1600" i="0" dirty="0" smtClean="0"/>
              </a:p>
              <a:p>
                <a:pPr marL="266700" lvl="1" indent="-266700">
                  <a:lnSpc>
                    <a:spcPct val="110000"/>
                  </a:lnSpc>
                  <a:spcBef>
                    <a:spcPts val="600"/>
                  </a:spcBef>
                  <a:spcAft>
                    <a:spcPts val="600"/>
                  </a:spcAft>
                  <a:buClr>
                    <a:srgbClr val="182B47"/>
                  </a:buClr>
                  <a:buSzPct val="80000"/>
                  <a:buFont typeface="Wingdings" pitchFamily="2" charset="2"/>
                  <a:buChar char="n"/>
                </a:pPr>
                <a:endParaRPr lang="es-MX" sz="1600" i="0" dirty="0"/>
              </a:p>
              <a:p>
                <a:pPr marL="266700" lvl="1" indent="-266700">
                  <a:lnSpc>
                    <a:spcPct val="110000"/>
                  </a:lnSpc>
                  <a:spcBef>
                    <a:spcPts val="600"/>
                  </a:spcBef>
                  <a:spcAft>
                    <a:spcPts val="600"/>
                  </a:spcAft>
                  <a:buClr>
                    <a:srgbClr val="182B47"/>
                  </a:buClr>
                  <a:buSzPct val="80000"/>
                  <a:buFont typeface="Wingdings" pitchFamily="2" charset="2"/>
                  <a:buChar char="n"/>
                </a:pPr>
                <a:endParaRPr lang="es-MX" sz="1600" i="0" dirty="0" smtClean="0"/>
              </a:p>
              <a:p>
                <a:pPr marL="266700" lvl="1" indent="-266700">
                  <a:lnSpc>
                    <a:spcPct val="110000"/>
                  </a:lnSpc>
                  <a:spcBef>
                    <a:spcPts val="600"/>
                  </a:spcBef>
                  <a:spcAft>
                    <a:spcPts val="600"/>
                  </a:spcAft>
                  <a:buClr>
                    <a:srgbClr val="182B47"/>
                  </a:buClr>
                  <a:buSzPct val="80000"/>
                  <a:buFont typeface="Wingdings" pitchFamily="2" charset="2"/>
                  <a:buChar char="n"/>
                </a:pPr>
                <a:endParaRPr lang="es-MX" sz="1600" i="0" dirty="0"/>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14:m>
                  <m:oMath xmlns:m="http://schemas.openxmlformats.org/officeDocument/2006/math">
                    <m:sSub>
                      <m:sSubPr>
                        <m:ctrlPr>
                          <a:rPr lang="es-MX" sz="2200" b="1" i="1">
                            <a:latin typeface="Cambria Math" panose="02040503050406030204" pitchFamily="18" charset="0"/>
                          </a:rPr>
                        </m:ctrlPr>
                      </m:sSubPr>
                      <m:e>
                        <m:r>
                          <a:rPr lang="es-MX" sz="2200" b="1" i="0">
                            <a:latin typeface="Cambria Math" panose="02040503050406030204" pitchFamily="18" charset="0"/>
                          </a:rPr>
                          <m:t>∆</m:t>
                        </m:r>
                        <m:func>
                          <m:funcPr>
                            <m:ctrlPr>
                              <a:rPr lang="es-MX" sz="2200" b="1" i="1">
                                <a:latin typeface="Cambria Math" panose="02040503050406030204" pitchFamily="18" charset="0"/>
                              </a:rPr>
                            </m:ctrlPr>
                          </m:funcPr>
                          <m:fName>
                            <m:r>
                              <a:rPr lang="es-MX" sz="2200" b="1" i="0">
                                <a:latin typeface="Cambria Math" panose="02040503050406030204" pitchFamily="18" charset="0"/>
                              </a:rPr>
                              <m:t>𝐥𝐧</m:t>
                            </m:r>
                          </m:fName>
                          <m:e>
                            <m:d>
                              <m:dPr>
                                <m:ctrlPr>
                                  <a:rPr lang="es-MX" sz="2200" b="1" i="1">
                                    <a:latin typeface="Cambria Math" panose="02040503050406030204" pitchFamily="18" charset="0"/>
                                  </a:rPr>
                                </m:ctrlPr>
                              </m:dPr>
                              <m:e>
                                <m:r>
                                  <a:rPr lang="es-MX" sz="2200" b="1" i="1">
                                    <a:latin typeface="Cambria Math" panose="02040503050406030204" pitchFamily="18" charset="0"/>
                                  </a:rPr>
                                  <m:t>𝑺</m:t>
                                </m:r>
                                <m:r>
                                  <a:rPr lang="es-MX" sz="2200" b="1" i="1" smtClean="0">
                                    <a:latin typeface="Cambria Math" panose="02040503050406030204" pitchFamily="18" charset="0"/>
                                  </a:rPr>
                                  <m:t>𝑩𝑪</m:t>
                                </m:r>
                              </m:e>
                            </m:d>
                          </m:e>
                        </m:func>
                      </m:e>
                      <m:sub>
                        <m:r>
                          <a:rPr lang="es-MX" sz="2200" b="1" i="0" smtClean="0">
                            <a:latin typeface="Cambria Math" panose="02040503050406030204" pitchFamily="18" charset="0"/>
                          </a:rPr>
                          <m:t>𝐢</m:t>
                        </m:r>
                        <m:r>
                          <a:rPr lang="es-MX" sz="2200" b="1" i="0">
                            <a:latin typeface="Cambria Math" panose="02040503050406030204" pitchFamily="18" charset="0"/>
                          </a:rPr>
                          <m:t>𝐭</m:t>
                        </m:r>
                      </m:sub>
                    </m:sSub>
                  </m:oMath>
                </a14:m>
                <a:r>
                  <a:rPr lang="es-MX" sz="2200" i="0" dirty="0">
                    <a:latin typeface="Cambria Math" panose="02040503050406030204" pitchFamily="18" charset="0"/>
                  </a:rPr>
                  <a:t> </a:t>
                </a:r>
                <a:r>
                  <a:rPr lang="es-MX" sz="2200" i="0" dirty="0" smtClean="0"/>
                  <a:t>: Variación porcentual del SBC real.</a:t>
                </a:r>
                <a:r>
                  <a:rPr lang="es-MX" sz="2200" i="0" baseline="30000" dirty="0" smtClean="0"/>
                  <a:t>1/</a:t>
                </a:r>
                <a:endParaRPr lang="es-MX" sz="2200" i="0" baseline="30000" dirty="0"/>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14:m>
                  <m:oMath xmlns:m="http://schemas.openxmlformats.org/officeDocument/2006/math">
                    <m:sSub>
                      <m:sSubPr>
                        <m:ctrlPr>
                          <a:rPr lang="es-MX" sz="2200" b="1" i="1">
                            <a:latin typeface="Cambria Math" panose="02040503050406030204" pitchFamily="18" charset="0"/>
                          </a:rPr>
                        </m:ctrlPr>
                      </m:sSubPr>
                      <m:e>
                        <m:r>
                          <a:rPr lang="es-MX" sz="2200" b="1">
                            <a:latin typeface="Cambria Math" panose="02040503050406030204" pitchFamily="18" charset="0"/>
                            <a:ea typeface="Cambria Math" panose="02040503050406030204" pitchFamily="18" charset="0"/>
                          </a:rPr>
                          <m:t>∆</m:t>
                        </m:r>
                        <m:r>
                          <a:rPr lang="es-MX" sz="2200" b="1" i="1">
                            <a:latin typeface="Cambria Math" panose="02040503050406030204" pitchFamily="18" charset="0"/>
                          </a:rPr>
                          <m:t>𝐥𝐧</m:t>
                        </m:r>
                        <m:r>
                          <a:rPr lang="es-MX" sz="2200" b="1">
                            <a:latin typeface="Cambria Math" panose="02040503050406030204" pitchFamily="18" charset="0"/>
                          </a:rPr>
                          <m:t>⁡(</m:t>
                        </m:r>
                        <m:r>
                          <a:rPr lang="es-MX" sz="2200" b="1" i="1">
                            <a:latin typeface="Cambria Math" panose="02040503050406030204" pitchFamily="18" charset="0"/>
                          </a:rPr>
                          <m:t>𝐒𝐌</m:t>
                        </m:r>
                        <m:r>
                          <a:rPr lang="es-MX" sz="2200" b="1">
                            <a:latin typeface="Cambria Math" panose="02040503050406030204" pitchFamily="18" charset="0"/>
                          </a:rPr>
                          <m:t>)</m:t>
                        </m:r>
                      </m:e>
                      <m:sub>
                        <m:r>
                          <a:rPr lang="es-MX" sz="2200" b="1" i="1" smtClean="0">
                            <a:latin typeface="Cambria Math" panose="02040503050406030204" pitchFamily="18" charset="0"/>
                          </a:rPr>
                          <m:t>𝒊</m:t>
                        </m:r>
                        <m:r>
                          <a:rPr lang="es-MX" sz="2200" b="1" i="1">
                            <a:latin typeface="Cambria Math" panose="02040503050406030204" pitchFamily="18" charset="0"/>
                          </a:rPr>
                          <m:t>𝒕</m:t>
                        </m:r>
                      </m:sub>
                    </m:sSub>
                  </m:oMath>
                </a14:m>
                <a:r>
                  <a:rPr lang="es-MX" sz="2200" dirty="0" smtClean="0"/>
                  <a:t> : </a:t>
                </a:r>
                <a:r>
                  <a:rPr lang="es-MX" sz="2200" i="0" dirty="0" smtClean="0"/>
                  <a:t>Variación porcentual del Salario Mínimo real.</a:t>
                </a:r>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14:m>
                  <m:oMath xmlns:m="http://schemas.openxmlformats.org/officeDocument/2006/math">
                    <m:r>
                      <a:rPr lang="es-MX" sz="2200" b="1" i="1">
                        <a:latin typeface="Cambria Math" panose="02040503050406030204" pitchFamily="18" charset="0"/>
                      </a:rPr>
                      <m:t>𝐥𝐧</m:t>
                    </m:r>
                    <m:d>
                      <m:dPr>
                        <m:ctrlPr>
                          <a:rPr lang="es-MX" sz="2200" b="1" i="1">
                            <a:latin typeface="Cambria Math" panose="02040503050406030204" pitchFamily="18" charset="0"/>
                          </a:rPr>
                        </m:ctrlPr>
                      </m:dPr>
                      <m:e>
                        <m:f>
                          <m:fPr>
                            <m:ctrlPr>
                              <a:rPr lang="es-MX" sz="2200" b="1" i="1">
                                <a:latin typeface="Cambria Math" panose="02040503050406030204" pitchFamily="18" charset="0"/>
                              </a:rPr>
                            </m:ctrlPr>
                          </m:fPr>
                          <m:num>
                            <m:sSub>
                              <m:sSubPr>
                                <m:ctrlPr>
                                  <a:rPr lang="es-MX" sz="2200" b="1" i="1">
                                    <a:latin typeface="Cambria Math" panose="02040503050406030204" pitchFamily="18" charset="0"/>
                                  </a:rPr>
                                </m:ctrlPr>
                              </m:sSubPr>
                              <m:e>
                                <m:r>
                                  <a:rPr lang="es-MX" sz="2200" b="1" i="1">
                                    <a:latin typeface="Cambria Math" panose="02040503050406030204" pitchFamily="18" charset="0"/>
                                  </a:rPr>
                                  <m:t>𝑺𝑩𝑪</m:t>
                                </m:r>
                              </m:e>
                              <m:sub>
                                <m:r>
                                  <a:rPr lang="es-MX" sz="2200" b="1" i="1">
                                    <a:latin typeface="Cambria Math" panose="02040503050406030204" pitchFamily="18" charset="0"/>
                                  </a:rPr>
                                  <m:t>𝐢𝐭</m:t>
                                </m:r>
                                <m:r>
                                  <a:rPr lang="es-MX" sz="2200" b="1">
                                    <a:latin typeface="Cambria Math" panose="02040503050406030204" pitchFamily="18" charset="0"/>
                                  </a:rPr>
                                  <m:t>−</m:t>
                                </m:r>
                                <m:r>
                                  <a:rPr lang="es-MX" sz="2200" b="1" i="1">
                                    <a:latin typeface="Cambria Math" panose="02040503050406030204" pitchFamily="18" charset="0"/>
                                  </a:rPr>
                                  <m:t>𝟏</m:t>
                                </m:r>
                              </m:sub>
                            </m:sSub>
                          </m:num>
                          <m:den>
                            <m:sSub>
                              <m:sSubPr>
                                <m:ctrlPr>
                                  <a:rPr lang="es-MX" sz="2200" b="1" i="1">
                                    <a:latin typeface="Cambria Math" panose="02040503050406030204" pitchFamily="18" charset="0"/>
                                  </a:rPr>
                                </m:ctrlPr>
                              </m:sSubPr>
                              <m:e>
                                <m:r>
                                  <a:rPr lang="es-MX" sz="2200" b="1" i="1">
                                    <a:latin typeface="Cambria Math" panose="02040503050406030204" pitchFamily="18" charset="0"/>
                                  </a:rPr>
                                  <m:t>𝑺𝑴</m:t>
                                </m:r>
                              </m:e>
                              <m:sub>
                                <m:r>
                                  <a:rPr lang="es-MX" sz="2200" b="1" i="1">
                                    <a:latin typeface="Cambria Math" panose="02040503050406030204" pitchFamily="18" charset="0"/>
                                  </a:rPr>
                                  <m:t>𝐢𝐭</m:t>
                                </m:r>
                                <m:r>
                                  <a:rPr lang="es-MX" sz="2200" b="1">
                                    <a:latin typeface="Cambria Math" panose="02040503050406030204" pitchFamily="18" charset="0"/>
                                  </a:rPr>
                                  <m:t>−</m:t>
                                </m:r>
                                <m:r>
                                  <a:rPr lang="es-MX" sz="2200" b="1" i="1">
                                    <a:latin typeface="Cambria Math" panose="02040503050406030204" pitchFamily="18" charset="0"/>
                                  </a:rPr>
                                  <m:t>𝟏</m:t>
                                </m:r>
                              </m:sub>
                            </m:sSub>
                          </m:den>
                        </m:f>
                      </m:e>
                    </m:d>
                  </m:oMath>
                </a14:m>
                <a:r>
                  <a:rPr lang="es-MX" sz="2200" i="0" dirty="0" smtClean="0"/>
                  <a:t> mide la “distancia salarial porcentual” del trabajador </a:t>
                </a:r>
                <a:r>
                  <a:rPr lang="es-MX" sz="2200" i="1" dirty="0" smtClean="0"/>
                  <a:t>i</a:t>
                </a:r>
                <a:r>
                  <a:rPr lang="es-MX" sz="2200" i="0" dirty="0" smtClean="0"/>
                  <a:t> con respecto al salario mínimo.</a:t>
                </a:r>
                <a:endParaRPr lang="es-MX" sz="2200" b="0" i="1" dirty="0" smtClean="0">
                  <a:latin typeface="Cambria Math" panose="02040503050406030204" pitchFamily="18" charset="0"/>
                </a:endParaRPr>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𝑿</m:t>
                        </m:r>
                      </m:e>
                      <m:sub>
                        <m:r>
                          <a:rPr lang="es-MX" sz="2200" b="1" i="1" smtClean="0">
                            <a:latin typeface="Cambria Math" panose="02040503050406030204" pitchFamily="18" charset="0"/>
                          </a:rPr>
                          <m:t>𝒊</m:t>
                        </m:r>
                        <m:r>
                          <a:rPr lang="en-US" sz="2200" b="1" i="1" smtClean="0">
                            <a:latin typeface="Cambria Math" panose="02040503050406030204" pitchFamily="18" charset="0"/>
                          </a:rPr>
                          <m:t>𝒕</m:t>
                        </m:r>
                      </m:sub>
                    </m:sSub>
                  </m:oMath>
                </a14:m>
                <a:r>
                  <a:rPr lang="es-MX" sz="2200" i="0" dirty="0" smtClean="0"/>
                  <a:t> vector de controles.</a:t>
                </a:r>
                <a:r>
                  <a:rPr lang="es-MX" sz="2200" i="0" baseline="30000" dirty="0" smtClean="0"/>
                  <a:t>2/</a:t>
                </a:r>
                <a:r>
                  <a:rPr lang="es-MX" sz="2200" i="0" dirty="0" smtClean="0"/>
                  <a:t> </a:t>
                </a:r>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14:m>
                  <m:oMath xmlns:m="http://schemas.openxmlformats.org/officeDocument/2006/math">
                    <m:sSub>
                      <m:sSubPr>
                        <m:ctrlPr>
                          <a:rPr lang="es-MX" sz="2200" b="1" i="1">
                            <a:latin typeface="Cambria Math" panose="02040503050406030204" pitchFamily="18" charset="0"/>
                          </a:rPr>
                        </m:ctrlPr>
                      </m:sSubPr>
                      <m:e>
                        <m:r>
                          <a:rPr lang="es-MX" sz="2200" b="1" i="1">
                            <a:latin typeface="Cambria Math" panose="02040503050406030204" pitchFamily="18" charset="0"/>
                          </a:rPr>
                          <m:t>𝒆</m:t>
                        </m:r>
                      </m:e>
                      <m:sub>
                        <m:r>
                          <a:rPr lang="es-MX" sz="2200" b="1" i="1">
                            <a:latin typeface="Cambria Math" panose="02040503050406030204" pitchFamily="18" charset="0"/>
                          </a:rPr>
                          <m:t>𝒊𝒕</m:t>
                        </m:r>
                      </m:sub>
                    </m:sSub>
                  </m:oMath>
                </a14:m>
                <a:r>
                  <a:rPr lang="es-MX" sz="2200" i="0" dirty="0" smtClean="0"/>
                  <a:t> es un término de error.</a:t>
                </a:r>
              </a:p>
            </p:txBody>
          </p:sp>
        </mc:Choice>
        <mc:Fallback xmlns="">
          <p:sp>
            <p:nvSpPr>
              <p:cNvPr id="26" name="2 Subtítulo"/>
              <p:cNvSpPr txBox="1">
                <a:spLocks noRot="1" noChangeAspect="1" noMove="1" noResize="1" noEditPoints="1" noAdjustHandles="1" noChangeArrowheads="1" noChangeShapeType="1" noTextEdit="1"/>
              </p:cNvSpPr>
              <p:nvPr/>
            </p:nvSpPr>
            <p:spPr>
              <a:xfrm>
                <a:off x="411726" y="188640"/>
                <a:ext cx="8275074" cy="5400600"/>
              </a:xfrm>
              <a:prstGeom prst="rect">
                <a:avLst/>
              </a:prstGeom>
              <a:blipFill rotWithShape="0">
                <a:blip r:embed="rId3"/>
                <a:stretch>
                  <a:fillRect l="-590" t="-564" r="-1105" b="-880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64098" y="1124744"/>
                <a:ext cx="9085547"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rPr>
                          </m:ctrlPr>
                        </m:sSubPr>
                        <m:e>
                          <m:r>
                            <a:rPr lang="es-MX" sz="2400" i="1" smtClean="0">
                              <a:latin typeface="Cambria Math" panose="02040503050406030204" pitchFamily="18" charset="0"/>
                              <a:ea typeface="Cambria Math" panose="02040503050406030204" pitchFamily="18" charset="0"/>
                            </a:rPr>
                            <m:t>∆</m:t>
                          </m:r>
                          <m:r>
                            <m:rPr>
                              <m:sty m:val="p"/>
                            </m:rPr>
                            <a:rPr lang="es-MX" sz="2400" b="0" i="0" smtClean="0">
                              <a:latin typeface="Cambria Math" panose="02040503050406030204" pitchFamily="18" charset="0"/>
                            </a:rPr>
                            <m:t>ln</m:t>
                          </m:r>
                          <m:r>
                            <a:rPr lang="es-MX" sz="2400" b="0" i="1" smtClean="0">
                              <a:latin typeface="Cambria Math" panose="02040503050406030204" pitchFamily="18" charset="0"/>
                            </a:rPr>
                            <m:t>⁡(</m:t>
                          </m:r>
                          <m:r>
                            <a:rPr lang="es-MX" sz="2400" b="0" i="1" smtClean="0">
                              <a:latin typeface="Cambria Math" panose="02040503050406030204" pitchFamily="18" charset="0"/>
                            </a:rPr>
                            <m:t>𝑆𝐵𝐶</m:t>
                          </m:r>
                          <m:r>
                            <a:rPr lang="es-MX" sz="2400" b="0" i="1" smtClean="0">
                              <a:latin typeface="Cambria Math" panose="02040503050406030204" pitchFamily="18" charset="0"/>
                            </a:rPr>
                            <m:t>)</m:t>
                          </m:r>
                        </m:e>
                        <m:sub>
                          <m:r>
                            <a:rPr lang="es-MX" sz="2400" i="1">
                              <a:latin typeface="Cambria Math" panose="02040503050406030204" pitchFamily="18" charset="0"/>
                            </a:rPr>
                            <m:t>𝑖𝑡</m:t>
                          </m:r>
                        </m:sub>
                      </m:sSub>
                      <m:r>
                        <a:rPr lang="es-MX" sz="2400" i="0" smtClean="0">
                          <a:solidFill>
                            <a:srgbClr val="182B47"/>
                          </a:solidFill>
                          <a:latin typeface="Cambria Math" panose="02040503050406030204" pitchFamily="18" charset="0"/>
                        </a:rPr>
                        <m:t>=</m:t>
                      </m:r>
                      <m:r>
                        <m:rPr>
                          <m:sty m:val="p"/>
                        </m:rPr>
                        <a:rPr lang="el-GR" sz="2400" i="1" smtClean="0">
                          <a:solidFill>
                            <a:srgbClr val="182B47"/>
                          </a:solidFill>
                          <a:latin typeface="Cambria Math" panose="02040503050406030204" pitchFamily="18" charset="0"/>
                          <a:ea typeface="Cambria Math" panose="02040503050406030204" pitchFamily="18" charset="0"/>
                        </a:rPr>
                        <m:t>α</m:t>
                      </m:r>
                      <m:r>
                        <a:rPr lang="es-MX" sz="2400" b="0" i="0" smtClean="0">
                          <a:solidFill>
                            <a:srgbClr val="182B47"/>
                          </a:solidFill>
                          <a:latin typeface="Cambria Math" panose="02040503050406030204" pitchFamily="18" charset="0"/>
                        </a:rPr>
                        <m:t>+</m:t>
                      </m:r>
                      <m:r>
                        <a:rPr lang="el-GR" sz="2400" b="1" i="1" smtClean="0">
                          <a:solidFill>
                            <a:srgbClr val="FF0000"/>
                          </a:solidFill>
                          <a:latin typeface="Cambria Math" panose="02040503050406030204" pitchFamily="18" charset="0"/>
                          <a:ea typeface="Cambria Math" panose="02040503050406030204" pitchFamily="18" charset="0"/>
                        </a:rPr>
                        <m:t>𝜷</m:t>
                      </m:r>
                      <m:d>
                        <m:dPr>
                          <m:begChr m:val="["/>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m:t>
                              </m:r>
                              <m:r>
                                <m:rPr>
                                  <m:sty m:val="p"/>
                                </m:rPr>
                                <a:rPr lang="es-MX" sz="2400">
                                  <a:latin typeface="Cambria Math" panose="02040503050406030204" pitchFamily="18" charset="0"/>
                                </a:rPr>
                                <m:t>ln</m:t>
                              </m:r>
                              <m:r>
                                <a:rPr lang="es-MX" sz="2400" i="1">
                                  <a:latin typeface="Cambria Math" panose="02040503050406030204" pitchFamily="18" charset="0"/>
                                </a:rPr>
                                <m:t>⁡(</m:t>
                              </m:r>
                              <m:r>
                                <a:rPr lang="es-MX" sz="2400" i="1">
                                  <a:latin typeface="Cambria Math" panose="02040503050406030204" pitchFamily="18" charset="0"/>
                                </a:rPr>
                                <m:t>𝑆𝑀</m:t>
                              </m:r>
                              <m:r>
                                <a:rPr lang="es-MX" sz="2400" i="1">
                                  <a:latin typeface="Cambria Math" panose="02040503050406030204" pitchFamily="18" charset="0"/>
                                </a:rPr>
                                <m:t>)</m:t>
                              </m:r>
                            </m:e>
                            <m:sub>
                              <m:r>
                                <a:rPr lang="es-MX" sz="2400" b="0" i="1" smtClean="0">
                                  <a:latin typeface="Cambria Math" panose="02040503050406030204" pitchFamily="18" charset="0"/>
                                </a:rPr>
                                <m:t>𝑖</m:t>
                              </m:r>
                              <m:r>
                                <a:rPr lang="es-MX" sz="2400" i="1">
                                  <a:latin typeface="Cambria Math" panose="02040503050406030204" pitchFamily="18" charset="0"/>
                                </a:rPr>
                                <m:t>𝑡</m:t>
                              </m:r>
                            </m:sub>
                          </m:sSub>
                        </m:e>
                      </m:d>
                      <m:r>
                        <a:rPr lang="es-MX" sz="2400" i="0">
                          <a:latin typeface="Cambria Math" panose="02040503050406030204" pitchFamily="18" charset="0"/>
                        </a:rPr>
                        <m:t>+</m:t>
                      </m:r>
                      <m:r>
                        <a:rPr lang="es-MX" sz="2400" i="1">
                          <a:latin typeface="Cambria Math" panose="02040503050406030204" pitchFamily="18" charset="0"/>
                          <a:ea typeface="Cambria Math" panose="02040503050406030204" pitchFamily="18" charset="0"/>
                        </a:rPr>
                        <m:t>𝜇</m:t>
                      </m:r>
                      <m:d>
                        <m:dPr>
                          <m:begChr m:val="["/>
                          <m:endChr m:val="]"/>
                          <m:ctrlPr>
                            <a:rPr lang="es-MX" sz="2400" i="1">
                              <a:latin typeface="Cambria Math" panose="02040503050406030204" pitchFamily="18" charset="0"/>
                            </a:rPr>
                          </m:ctrlPr>
                        </m:dPr>
                        <m:e>
                          <m:r>
                            <m:rPr>
                              <m:sty m:val="p"/>
                            </m:rPr>
                            <a:rPr lang="es-MX" sz="2400">
                              <a:latin typeface="Cambria Math" panose="02040503050406030204" pitchFamily="18" charset="0"/>
                            </a:rPr>
                            <m:t>ln</m:t>
                          </m:r>
                          <m:d>
                            <m:dPr>
                              <m:ctrlPr>
                                <a:rPr lang="es-MX" sz="2400" i="1">
                                  <a:latin typeface="Cambria Math" panose="02040503050406030204" pitchFamily="18" charset="0"/>
                                </a:rPr>
                              </m:ctrlPr>
                            </m:dPr>
                            <m:e>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𝑆𝐵𝐶</m:t>
                                      </m:r>
                                    </m:e>
                                    <m:sub>
                                      <m:r>
                                        <a:rPr lang="es-MX" sz="2400" i="1">
                                          <a:latin typeface="Cambria Math" panose="02040503050406030204" pitchFamily="18" charset="0"/>
                                        </a:rPr>
                                        <m:t>𝑖𝑡</m:t>
                                      </m:r>
                                      <m:r>
                                        <a:rPr lang="es-MX" sz="2400" i="1">
                                          <a:latin typeface="Cambria Math" panose="02040503050406030204" pitchFamily="18" charset="0"/>
                                        </a:rPr>
                                        <m:t>−1</m:t>
                                      </m:r>
                                    </m:sub>
                                  </m:sSub>
                                </m:num>
                                <m:den>
                                  <m:sSub>
                                    <m:sSubPr>
                                      <m:ctrlPr>
                                        <a:rPr lang="es-MX" sz="2400" i="1">
                                          <a:latin typeface="Cambria Math" panose="02040503050406030204" pitchFamily="18" charset="0"/>
                                        </a:rPr>
                                      </m:ctrlPr>
                                    </m:sSubPr>
                                    <m:e>
                                      <m:r>
                                        <a:rPr lang="es-MX" sz="2400" i="1">
                                          <a:latin typeface="Cambria Math" panose="02040503050406030204" pitchFamily="18" charset="0"/>
                                        </a:rPr>
                                        <m:t>𝑆𝑀</m:t>
                                      </m:r>
                                    </m:e>
                                    <m:sub>
                                      <m:r>
                                        <a:rPr lang="es-MX" sz="2400" i="1">
                                          <a:latin typeface="Cambria Math" panose="02040503050406030204" pitchFamily="18" charset="0"/>
                                        </a:rPr>
                                        <m:t>𝑖𝑡</m:t>
                                      </m:r>
                                      <m:r>
                                        <a:rPr lang="es-MX" sz="2400" i="1">
                                          <a:latin typeface="Cambria Math" panose="02040503050406030204" pitchFamily="18" charset="0"/>
                                        </a:rPr>
                                        <m:t>−1</m:t>
                                      </m:r>
                                    </m:sub>
                                  </m:sSub>
                                </m:den>
                              </m:f>
                            </m:e>
                          </m:d>
                        </m:e>
                      </m:d>
                      <m:r>
                        <a:rPr lang="es-MX" sz="2400" b="0" i="0" smtClean="0">
                          <a:latin typeface="Cambria Math" panose="02040503050406030204" pitchFamily="18" charset="0"/>
                        </a:rPr>
                        <m:t>+</m:t>
                      </m:r>
                      <m:r>
                        <a:rPr lang="es-MX" sz="2400" b="0" i="1" smtClean="0">
                          <a:latin typeface="Cambria Math" panose="02040503050406030204" pitchFamily="18" charset="0"/>
                        </a:rPr>
                        <m:t>𝛿</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𝑋</m:t>
                          </m:r>
                        </m:e>
                        <m:sub>
                          <m:r>
                            <a:rPr lang="es-MX" sz="2400" b="0" i="1" smtClean="0">
                              <a:latin typeface="Cambria Math" panose="02040503050406030204" pitchFamily="18" charset="0"/>
                            </a:rPr>
                            <m:t>𝑖𝑡</m:t>
                          </m:r>
                        </m:sub>
                      </m:sSub>
                      <m:r>
                        <a:rPr lang="es-MX" sz="2400" b="0" i="0" smtClean="0">
                          <a:latin typeface="Cambria Math" panose="02040503050406030204" pitchFamily="18" charset="0"/>
                        </a:rPr>
                        <m:t>+</m:t>
                      </m:r>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𝑒</m:t>
                          </m:r>
                        </m:e>
                        <m:sub>
                          <m:r>
                            <a:rPr lang="es-MX" sz="2400" i="1">
                              <a:latin typeface="Cambria Math" panose="02040503050406030204" pitchFamily="18" charset="0"/>
                            </a:rPr>
                            <m:t>𝑖𝑡</m:t>
                          </m:r>
                        </m:sub>
                      </m:sSub>
                    </m:oMath>
                  </m:oMathPara>
                </a14:m>
                <a:endParaRPr lang="es-MX" sz="2000" dirty="0"/>
              </a:p>
            </p:txBody>
          </p:sp>
        </mc:Choice>
        <mc:Fallback xmlns="">
          <p:sp>
            <p:nvSpPr>
              <p:cNvPr id="28" name="Rectángulo 27"/>
              <p:cNvSpPr>
                <a:spLocks noRot="1" noChangeAspect="1" noMove="1" noResize="1" noEditPoints="1" noAdjustHandles="1" noChangeArrowheads="1" noChangeShapeType="1" noTextEdit="1"/>
              </p:cNvSpPr>
              <p:nvPr/>
            </p:nvSpPr>
            <p:spPr>
              <a:xfrm>
                <a:off x="64098" y="1124744"/>
                <a:ext cx="9085547" cy="922176"/>
              </a:xfrm>
              <a:prstGeom prst="rect">
                <a:avLst/>
              </a:prstGeom>
              <a:blipFill rotWithShape="0">
                <a:blip r:embed="rId4"/>
                <a:stretch>
                  <a:fillRect/>
                </a:stretch>
              </a:blipFill>
            </p:spPr>
            <p:txBody>
              <a:bodyPr/>
              <a:lstStyle/>
              <a:p>
                <a:r>
                  <a:rPr lang="es-MX">
                    <a:noFill/>
                  </a:rPr>
                  <a:t> </a:t>
                </a:r>
              </a:p>
            </p:txBody>
          </p:sp>
        </mc:Fallback>
      </mc:AlternateContent>
      <p:sp>
        <p:nvSpPr>
          <p:cNvPr id="6" name="Rectángulo 5"/>
          <p:cNvSpPr/>
          <p:nvPr/>
        </p:nvSpPr>
        <p:spPr>
          <a:xfrm>
            <a:off x="411726" y="6093296"/>
            <a:ext cx="8480754" cy="338554"/>
          </a:xfrm>
          <a:prstGeom prst="rect">
            <a:avLst/>
          </a:prstGeom>
        </p:spPr>
        <p:txBody>
          <a:bodyPr wrap="square">
            <a:spAutoFit/>
          </a:bodyPr>
          <a:lstStyle/>
          <a:p>
            <a:pPr algn="just">
              <a:buClr>
                <a:srgbClr val="FF7800"/>
              </a:buClr>
            </a:pPr>
            <a:r>
              <a:rPr lang="es-MX" sz="800" dirty="0" smtClean="0">
                <a:solidFill>
                  <a:srgbClr val="182B47"/>
                </a:solidFill>
              </a:rPr>
              <a:t>1/ Para transformar esta variable de nominal a real se usó el Índice Nacional de Precios al Consumidor “INPC”.</a:t>
            </a:r>
          </a:p>
          <a:p>
            <a:pPr algn="just">
              <a:buClr>
                <a:srgbClr val="FF7800"/>
              </a:buClr>
            </a:pPr>
            <a:r>
              <a:rPr lang="es-MX" sz="800" dirty="0" smtClean="0">
                <a:solidFill>
                  <a:srgbClr val="182B47"/>
                </a:solidFill>
              </a:rPr>
              <a:t>2/ La lista de controles incluye variables dicotómicas de sexo, tipo de contrato (permanente o eventual), modalidad de aseguramiento, tamaño de empresa, sector de la empresa, entidad, mes y año. </a:t>
            </a:r>
            <a:endParaRPr lang="es-MX" sz="800" dirty="0">
              <a:solidFill>
                <a:srgbClr val="182B47"/>
              </a:solidFill>
            </a:endParaRPr>
          </a:p>
        </p:txBody>
      </p:sp>
    </p:spTree>
    <p:extLst>
      <p:ext uri="{BB962C8B-B14F-4D97-AF65-F5344CB8AC3E}">
        <p14:creationId xmlns:p14="http://schemas.microsoft.com/office/powerpoint/2010/main" val="6163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29</a:t>
            </a:fld>
            <a:endParaRPr lang="es-MX" dirty="0"/>
          </a:p>
        </p:txBody>
      </p:sp>
      <p:sp>
        <p:nvSpPr>
          <p:cNvPr id="26" name="2 Subtítulo"/>
          <p:cNvSpPr txBox="1">
            <a:spLocks/>
          </p:cNvSpPr>
          <p:nvPr/>
        </p:nvSpPr>
        <p:spPr>
          <a:xfrm>
            <a:off x="467544" y="779900"/>
            <a:ext cx="8219256" cy="552942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spcAft>
                <a:spcPts val="1200"/>
              </a:spcAft>
              <a:buClr>
                <a:srgbClr val="182B47"/>
              </a:buClr>
              <a:buSzPct val="80000"/>
              <a:buFont typeface="Wingdings" pitchFamily="2" charset="2"/>
              <a:buChar char="n"/>
            </a:pPr>
            <a:r>
              <a:rPr lang="es-MX" sz="2400" i="0" dirty="0" smtClean="0"/>
              <a:t>Es </a:t>
            </a:r>
            <a:r>
              <a:rPr lang="es-MX" sz="2400" i="0" dirty="0"/>
              <a:t>de esperarse que la </a:t>
            </a:r>
            <a:r>
              <a:rPr lang="es-MX" sz="2400" i="0" u="sng" dirty="0"/>
              <a:t>causalidad</a:t>
            </a:r>
            <a:r>
              <a:rPr lang="es-MX" sz="2400" i="0" dirty="0"/>
              <a:t> vaya de cambios en el salario mínimo hacia cambios en los demás salarios y no en el sentido contrario.</a:t>
            </a:r>
          </a:p>
          <a:p>
            <a:pPr marL="266700" lvl="1" indent="-266700">
              <a:lnSpc>
                <a:spcPct val="110000"/>
              </a:lnSpc>
              <a:spcBef>
                <a:spcPts val="600"/>
              </a:spcBef>
              <a:spcAft>
                <a:spcPts val="1200"/>
              </a:spcAft>
              <a:buClr>
                <a:srgbClr val="182B47"/>
              </a:buClr>
              <a:buSzPct val="80000"/>
              <a:buFont typeface="Wingdings" pitchFamily="2" charset="2"/>
              <a:buChar char="n"/>
            </a:pPr>
            <a:r>
              <a:rPr lang="es-MX" sz="2400" i="0" dirty="0" smtClean="0"/>
              <a:t>Para la estimación se </a:t>
            </a:r>
            <a:r>
              <a:rPr lang="es-MX" sz="2400" i="0" dirty="0"/>
              <a:t>utilizan las </a:t>
            </a:r>
            <a:r>
              <a:rPr lang="es-MX" sz="2400" i="0" u="sng" dirty="0"/>
              <a:t>variaciones salariales reales</a:t>
            </a:r>
            <a:r>
              <a:rPr lang="es-MX" sz="2400" i="0" dirty="0"/>
              <a:t>, tanto para el SBC como para el salario mínimo </a:t>
            </a:r>
            <a:r>
              <a:rPr lang="es-MX" sz="2400" i="0" u="sng" dirty="0"/>
              <a:t>para controlar por el posible efecto que la inflación pudiera tener </a:t>
            </a:r>
            <a:r>
              <a:rPr lang="es-MX" sz="2400" i="0" dirty="0"/>
              <a:t>en la determinación de los salarios.</a:t>
            </a:r>
          </a:p>
        </p:txBody>
      </p:sp>
    </p:spTree>
    <p:extLst>
      <p:ext uri="{BB962C8B-B14F-4D97-AF65-F5344CB8AC3E}">
        <p14:creationId xmlns:p14="http://schemas.microsoft.com/office/powerpoint/2010/main" val="15919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a:t>
            </a:fld>
            <a:endParaRPr lang="es-MX" dirty="0"/>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algn="l">
              <a:buClr>
                <a:srgbClr val="182B47"/>
              </a:buClr>
            </a:pPr>
            <a:r>
              <a:rPr lang="es-MX" dirty="0" smtClean="0">
                <a:solidFill>
                  <a:srgbClr val="182B47"/>
                </a:solidFill>
              </a:rPr>
              <a:t>Resultado</a:t>
            </a:r>
            <a:endParaRPr lang="es-MX" dirty="0">
              <a:solidFill>
                <a:srgbClr val="182B47"/>
              </a:solidFill>
            </a:endParaRPr>
          </a:p>
        </p:txBody>
      </p:sp>
      <p:sp>
        <p:nvSpPr>
          <p:cNvPr id="4" name="Flecha derecha 3"/>
          <p:cNvSpPr/>
          <p:nvPr/>
        </p:nvSpPr>
        <p:spPr>
          <a:xfrm>
            <a:off x="3779912" y="2864089"/>
            <a:ext cx="1361335" cy="8649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Efecto</a:t>
            </a:r>
            <a:r>
              <a:rPr lang="es-MX" sz="1200" dirty="0" smtClean="0"/>
              <a:t> </a:t>
            </a:r>
            <a:r>
              <a:rPr lang="es-MX" sz="1200" b="1" dirty="0" smtClean="0"/>
              <a:t>Faro</a:t>
            </a:r>
          </a:p>
          <a:p>
            <a:pPr algn="ctr"/>
            <a:r>
              <a:rPr lang="es-MX" sz="1200" b="1" dirty="0" smtClean="0"/>
              <a:t>Condicional</a:t>
            </a:r>
            <a:endParaRPr lang="es-MX" sz="1200" b="1" dirty="0"/>
          </a:p>
        </p:txBody>
      </p:sp>
      <p:sp>
        <p:nvSpPr>
          <p:cNvPr id="2" name="CuadroTexto 1"/>
          <p:cNvSpPr txBox="1"/>
          <p:nvPr/>
        </p:nvSpPr>
        <p:spPr>
          <a:xfrm>
            <a:off x="1241429" y="955214"/>
            <a:ext cx="227516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b="1" dirty="0" smtClean="0"/>
              <a:t>Incremento del Salario Mínimo</a:t>
            </a:r>
          </a:p>
          <a:p>
            <a:pPr algn="ctr"/>
            <a:endParaRPr lang="es-MX" b="1" dirty="0"/>
          </a:p>
        </p:txBody>
      </p:sp>
      <p:sp>
        <p:nvSpPr>
          <p:cNvPr id="8" name="CuadroTexto 7"/>
          <p:cNvSpPr txBox="1"/>
          <p:nvPr/>
        </p:nvSpPr>
        <p:spPr>
          <a:xfrm>
            <a:off x="1336972" y="2896462"/>
            <a:ext cx="1863634"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b="1" dirty="0" smtClean="0"/>
              <a:t>Si el salario mínimo</a:t>
            </a:r>
          </a:p>
          <a:p>
            <a:pPr algn="ctr"/>
            <a:r>
              <a:rPr lang="es-MX" sz="1400" b="1" dirty="0" smtClean="0"/>
              <a:t>se incrementa en</a:t>
            </a:r>
          </a:p>
          <a:p>
            <a:pPr algn="ctr"/>
            <a:r>
              <a:rPr lang="es-MX" b="1" dirty="0" smtClean="0"/>
              <a:t> 1% …</a:t>
            </a:r>
            <a:endParaRPr lang="es-MX" b="1" dirty="0"/>
          </a:p>
        </p:txBody>
      </p:sp>
      <p:sp>
        <p:nvSpPr>
          <p:cNvPr id="11" name="Rectángulo 10"/>
          <p:cNvSpPr/>
          <p:nvPr/>
        </p:nvSpPr>
        <p:spPr>
          <a:xfrm>
            <a:off x="828629" y="795521"/>
            <a:ext cx="2880320" cy="4073639"/>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5508104" y="984438"/>
            <a:ext cx="2304256" cy="8951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b="1" dirty="0" smtClean="0"/>
              <a:t>Efecto Sobre el Salario Base de Cotización Promedio (SBC)</a:t>
            </a:r>
            <a:endParaRPr lang="es-MX" b="1" dirty="0"/>
          </a:p>
        </p:txBody>
      </p:sp>
      <p:sp>
        <p:nvSpPr>
          <p:cNvPr id="9" name="CuadroTexto 8"/>
          <p:cNvSpPr txBox="1"/>
          <p:nvPr/>
        </p:nvSpPr>
        <p:spPr>
          <a:xfrm>
            <a:off x="5616115" y="2113330"/>
            <a:ext cx="2196243"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MX" sz="1400" b="1" dirty="0" smtClean="0"/>
          </a:p>
          <a:p>
            <a:pPr algn="ctr"/>
            <a:r>
              <a:rPr lang="es-MX" sz="1400" b="1" dirty="0" smtClean="0"/>
              <a:t>… el SBC aumenta en 1%,</a:t>
            </a:r>
          </a:p>
          <a:p>
            <a:pPr algn="ctr"/>
            <a:r>
              <a:rPr lang="es-MX" sz="1400" b="1" dirty="0" smtClean="0"/>
              <a:t>si es que aumenta.</a:t>
            </a:r>
          </a:p>
          <a:p>
            <a:pPr algn="ctr"/>
            <a:r>
              <a:rPr lang="es-MX" sz="1400" b="1" dirty="0" smtClean="0"/>
              <a:t>(efecto faro = 1)</a:t>
            </a:r>
            <a:endParaRPr lang="es-MX" sz="1400" b="1" dirty="0"/>
          </a:p>
        </p:txBody>
      </p:sp>
      <p:sp>
        <p:nvSpPr>
          <p:cNvPr id="12" name="Rectángulo 11"/>
          <p:cNvSpPr/>
          <p:nvPr/>
        </p:nvSpPr>
        <p:spPr>
          <a:xfrm>
            <a:off x="5220072" y="801829"/>
            <a:ext cx="2880320" cy="4067331"/>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5609546" y="3587084"/>
            <a:ext cx="2202813"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s-MX" sz="1400" b="1" dirty="0" smtClean="0"/>
          </a:p>
          <a:p>
            <a:pPr algn="ctr"/>
            <a:r>
              <a:rPr lang="es-MX" sz="1400" b="1" dirty="0" smtClean="0"/>
              <a:t>… y si el SBC no cambió en el año, el efecto faro es cero.</a:t>
            </a:r>
          </a:p>
          <a:p>
            <a:endParaRPr lang="es-MX" sz="1400" b="1" dirty="0"/>
          </a:p>
        </p:txBody>
      </p:sp>
      <p:sp>
        <p:nvSpPr>
          <p:cNvPr id="16" name="CuadroTexto 15"/>
          <p:cNvSpPr txBox="1"/>
          <p:nvPr/>
        </p:nvSpPr>
        <p:spPr>
          <a:xfrm>
            <a:off x="5616118" y="5085184"/>
            <a:ext cx="2196242" cy="9848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MX" sz="1400" b="1" dirty="0" smtClean="0"/>
          </a:p>
          <a:p>
            <a:pPr algn="ctr"/>
            <a:r>
              <a:rPr lang="es-MX" sz="1400" b="1" dirty="0" smtClean="0"/>
              <a:t>Promediando, el efecto faro total es de </a:t>
            </a:r>
            <a:r>
              <a:rPr lang="es-MX" sz="1600" b="1" dirty="0" smtClean="0"/>
              <a:t>0.85</a:t>
            </a:r>
            <a:endParaRPr lang="es-MX" sz="1400" b="1" dirty="0" smtClean="0"/>
          </a:p>
          <a:p>
            <a:pPr algn="ctr"/>
            <a:endParaRPr lang="es-MX" sz="1400" b="1" dirty="0"/>
          </a:p>
        </p:txBody>
      </p:sp>
      <p:sp>
        <p:nvSpPr>
          <p:cNvPr id="20" name="Rectángulo 19"/>
          <p:cNvSpPr/>
          <p:nvPr/>
        </p:nvSpPr>
        <p:spPr>
          <a:xfrm>
            <a:off x="5213255" y="5013176"/>
            <a:ext cx="2880320" cy="1340235"/>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20"/>
          <p:cNvSpPr/>
          <p:nvPr/>
        </p:nvSpPr>
        <p:spPr>
          <a:xfrm>
            <a:off x="3779913" y="5228330"/>
            <a:ext cx="1361335" cy="8649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Efecto</a:t>
            </a:r>
            <a:r>
              <a:rPr lang="es-MX" sz="1200" dirty="0" smtClean="0"/>
              <a:t> </a:t>
            </a:r>
            <a:r>
              <a:rPr lang="es-MX" sz="1200" b="1" dirty="0" smtClean="0"/>
              <a:t>Faro</a:t>
            </a:r>
          </a:p>
          <a:p>
            <a:pPr algn="ctr"/>
            <a:r>
              <a:rPr lang="es-MX" sz="1200" b="1" dirty="0" smtClean="0"/>
              <a:t>Total</a:t>
            </a:r>
            <a:endParaRPr lang="es-MX" sz="1200" b="1" dirty="0"/>
          </a:p>
        </p:txBody>
      </p:sp>
    </p:spTree>
    <p:extLst>
      <p:ext uri="{BB962C8B-B14F-4D97-AF65-F5344CB8AC3E}">
        <p14:creationId xmlns:p14="http://schemas.microsoft.com/office/powerpoint/2010/main" val="6776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30</a:t>
            </a:fld>
            <a:endParaRPr lang="es-MX" dirty="0"/>
          </a:p>
        </p:txBody>
      </p:sp>
      <p:sp>
        <p:nvSpPr>
          <p:cNvPr id="8" name="2 Subtítulo"/>
          <p:cNvSpPr txBox="1">
            <a:spLocks/>
          </p:cNvSpPr>
          <p:nvPr/>
        </p:nvSpPr>
        <p:spPr>
          <a:xfrm>
            <a:off x="467544" y="779900"/>
            <a:ext cx="8219256" cy="336918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buClr>
                <a:srgbClr val="182B47"/>
              </a:buClr>
              <a:buSzPct val="80000"/>
              <a:buFont typeface="Wingdings" pitchFamily="2" charset="2"/>
              <a:buChar char="n"/>
            </a:pPr>
            <a:endParaRPr lang="es-MX" sz="2400" i="0" dirty="0" smtClean="0"/>
          </a:p>
          <a:p>
            <a:pPr marL="266700" lvl="1" indent="-266700">
              <a:lnSpc>
                <a:spcPct val="110000"/>
              </a:lnSpc>
              <a:spcBef>
                <a:spcPts val="600"/>
              </a:spcBef>
              <a:buClr>
                <a:srgbClr val="182B47"/>
              </a:buClr>
              <a:buSzPct val="80000"/>
              <a:buFont typeface="Wingdings" pitchFamily="2" charset="2"/>
              <a:buChar char="n"/>
            </a:pPr>
            <a:r>
              <a:rPr lang="es-MX" sz="2400" b="1" i="0" dirty="0"/>
              <a:t>Datos: </a:t>
            </a:r>
            <a:endParaRPr lang="es-MX" sz="2400" b="1" i="0" dirty="0" smtClean="0"/>
          </a:p>
          <a:p>
            <a:pPr marL="0" lvl="1" indent="0">
              <a:lnSpc>
                <a:spcPct val="110000"/>
              </a:lnSpc>
              <a:spcBef>
                <a:spcPts val="600"/>
              </a:spcBef>
              <a:buClr>
                <a:srgbClr val="182B47"/>
              </a:buClr>
              <a:buSzPct val="80000"/>
              <a:buNone/>
            </a:pPr>
            <a:r>
              <a:rPr lang="es-MX" sz="2400" b="1" i="0" dirty="0"/>
              <a:t>	</a:t>
            </a:r>
            <a:r>
              <a:rPr lang="es-MX" sz="2400" i="0" dirty="0" smtClean="0"/>
              <a:t>Información </a:t>
            </a:r>
            <a:r>
              <a:rPr lang="es-MX" sz="2400" i="0" dirty="0"/>
              <a:t>mensual de todos los puestos de trabajo </a:t>
            </a:r>
            <a:r>
              <a:rPr lang="es-MX" sz="2400" i="0" dirty="0" smtClean="0"/>
              <a:t>	afiliados </a:t>
            </a:r>
            <a:r>
              <a:rPr lang="es-MX" sz="2400" i="0" dirty="0"/>
              <a:t>al </a:t>
            </a:r>
            <a:r>
              <a:rPr lang="es-MX" sz="2400" i="0" dirty="0" smtClean="0"/>
              <a:t>IMSS </a:t>
            </a:r>
            <a:r>
              <a:rPr lang="es-MX" sz="2400" i="0" dirty="0"/>
              <a:t>entre enero 2010 - diciembre 2015.</a:t>
            </a:r>
          </a:p>
          <a:p>
            <a:pPr marL="0" lvl="1" indent="0">
              <a:lnSpc>
                <a:spcPct val="110000"/>
              </a:lnSpc>
              <a:spcBef>
                <a:spcPts val="600"/>
              </a:spcBef>
              <a:spcAft>
                <a:spcPts val="400"/>
              </a:spcAft>
              <a:buClr>
                <a:srgbClr val="182B47"/>
              </a:buClr>
              <a:buSzPct val="80000"/>
              <a:buNone/>
            </a:pPr>
            <a:r>
              <a:rPr lang="es-MX" sz="2400" dirty="0" smtClean="0"/>
              <a:t>		</a:t>
            </a:r>
          </a:p>
        </p:txBody>
      </p:sp>
    </p:spTree>
    <p:extLst>
      <p:ext uri="{BB962C8B-B14F-4D97-AF65-F5344CB8AC3E}">
        <p14:creationId xmlns:p14="http://schemas.microsoft.com/office/powerpoint/2010/main" val="15260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31</a:t>
            </a:fld>
            <a:endParaRPr lang="es-MX" dirty="0"/>
          </a:p>
        </p:txBody>
      </p:sp>
      <p:grpSp>
        <p:nvGrpSpPr>
          <p:cNvPr id="39" name="Group 73"/>
          <p:cNvGrpSpPr/>
          <p:nvPr/>
        </p:nvGrpSpPr>
        <p:grpSpPr>
          <a:xfrm>
            <a:off x="99582" y="2193562"/>
            <a:ext cx="5011347" cy="2272830"/>
            <a:chOff x="-1436789" y="1672708"/>
            <a:chExt cx="5011347" cy="2272830"/>
          </a:xfrm>
        </p:grpSpPr>
        <p:sp>
          <p:nvSpPr>
            <p:cNvPr id="40" name="TextBox 63"/>
            <p:cNvSpPr txBox="1"/>
            <p:nvPr/>
          </p:nvSpPr>
          <p:spPr>
            <a:xfrm>
              <a:off x="1412677" y="3576206"/>
              <a:ext cx="304800" cy="369332"/>
            </a:xfrm>
            <a:prstGeom prst="rect">
              <a:avLst/>
            </a:prstGeom>
            <a:noFill/>
          </p:spPr>
          <p:txBody>
            <a:bodyPr wrap="square" rtlCol="0">
              <a:spAutoFit/>
            </a:bodyPr>
            <a:lstStyle/>
            <a:p>
              <a:r>
                <a:rPr lang="es-MX" b="1" dirty="0" smtClean="0"/>
                <a:t>t</a:t>
              </a:r>
              <a:endParaRPr lang="es-MX" b="1" dirty="0"/>
            </a:p>
          </p:txBody>
        </p:sp>
        <p:grpSp>
          <p:nvGrpSpPr>
            <p:cNvPr id="41" name="Group 68"/>
            <p:cNvGrpSpPr/>
            <p:nvPr/>
          </p:nvGrpSpPr>
          <p:grpSpPr>
            <a:xfrm>
              <a:off x="-1436789" y="1672708"/>
              <a:ext cx="5011347" cy="1170928"/>
              <a:chOff x="-1476305" y="561816"/>
              <a:chExt cx="5011347" cy="1170928"/>
            </a:xfrm>
          </p:grpSpPr>
          <p:sp>
            <p:nvSpPr>
              <p:cNvPr id="42" name="Curved Down Arrow 59"/>
              <p:cNvSpPr/>
              <p:nvPr/>
            </p:nvSpPr>
            <p:spPr>
              <a:xfrm rot="21008040" flipH="1">
                <a:off x="1399482" y="1243436"/>
                <a:ext cx="2135560" cy="48930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3" name="TextBox 67"/>
              <p:cNvSpPr txBox="1"/>
              <p:nvPr/>
            </p:nvSpPr>
            <p:spPr>
              <a:xfrm>
                <a:off x="-1476305" y="561816"/>
                <a:ext cx="3771808" cy="707886"/>
              </a:xfrm>
              <a:prstGeom prst="rect">
                <a:avLst/>
              </a:prstGeom>
              <a:noFill/>
            </p:spPr>
            <p:txBody>
              <a:bodyPr wrap="square" rtlCol="0">
                <a:spAutoFit/>
              </a:bodyPr>
              <a:lstStyle/>
              <a:p>
                <a:r>
                  <a:rPr lang="es-MX" sz="2000" b="1" dirty="0" smtClean="0"/>
                  <a:t>…y se obtiene la variación del SBC </a:t>
                </a:r>
              </a:p>
              <a:p>
                <a:r>
                  <a:rPr lang="es-MX" sz="2000" b="1" dirty="0"/>
                  <a:t>e</a:t>
                </a:r>
                <a:r>
                  <a:rPr lang="es-MX" sz="2000" b="1" dirty="0" smtClean="0"/>
                  <a:t>ntre 2011 y 2010 para ese mes.</a:t>
                </a:r>
              </a:p>
            </p:txBody>
          </p:sp>
        </p:grpSp>
      </p:grpSp>
      <p:grpSp>
        <p:nvGrpSpPr>
          <p:cNvPr id="46" name="Group 78"/>
          <p:cNvGrpSpPr/>
          <p:nvPr/>
        </p:nvGrpSpPr>
        <p:grpSpPr>
          <a:xfrm>
            <a:off x="4877555" y="1301151"/>
            <a:ext cx="3726893" cy="3141466"/>
            <a:chOff x="3367332" y="834850"/>
            <a:chExt cx="4076700" cy="3141466"/>
          </a:xfrm>
        </p:grpSpPr>
        <p:grpSp>
          <p:nvGrpSpPr>
            <p:cNvPr id="47" name="Group 72"/>
            <p:cNvGrpSpPr/>
            <p:nvPr/>
          </p:nvGrpSpPr>
          <p:grpSpPr>
            <a:xfrm>
              <a:off x="3367332" y="834850"/>
              <a:ext cx="4076700" cy="1867981"/>
              <a:chOff x="3367332" y="834850"/>
              <a:chExt cx="4076700" cy="1867981"/>
            </a:xfrm>
          </p:grpSpPr>
          <p:sp>
            <p:nvSpPr>
              <p:cNvPr id="49" name="TextBox 43"/>
              <p:cNvSpPr txBox="1"/>
              <p:nvPr/>
            </p:nvSpPr>
            <p:spPr>
              <a:xfrm>
                <a:off x="3367332" y="834850"/>
                <a:ext cx="4076700" cy="1015663"/>
              </a:xfrm>
              <a:prstGeom prst="rect">
                <a:avLst/>
              </a:prstGeom>
              <a:noFill/>
            </p:spPr>
            <p:txBody>
              <a:bodyPr wrap="square" rtlCol="0">
                <a:spAutoFit/>
              </a:bodyPr>
              <a:lstStyle/>
              <a:p>
                <a:r>
                  <a:rPr lang="es-MX" sz="2000" b="1" dirty="0" smtClean="0"/>
                  <a:t>Se busca en qué mes ocurre la primera revisión del trabajador </a:t>
                </a:r>
                <a:r>
                  <a:rPr lang="es-MX" sz="2000" b="1" i="1" dirty="0" smtClean="0"/>
                  <a:t>i </a:t>
                </a:r>
                <a:r>
                  <a:rPr lang="es-MX" sz="2000" b="1" dirty="0" smtClean="0"/>
                  <a:t> en 2011…</a:t>
                </a:r>
              </a:p>
            </p:txBody>
          </p:sp>
          <p:cxnSp>
            <p:nvCxnSpPr>
              <p:cNvPr id="50" name="Straight Arrow Connector 71"/>
              <p:cNvCxnSpPr/>
              <p:nvPr/>
            </p:nvCxnSpPr>
            <p:spPr>
              <a:xfrm flipH="1">
                <a:off x="3672133" y="1850513"/>
                <a:ext cx="918429" cy="85231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48" name="TextBox 77"/>
            <p:cNvSpPr txBox="1"/>
            <p:nvPr/>
          </p:nvSpPr>
          <p:spPr>
            <a:xfrm>
              <a:off x="3425588" y="3576206"/>
              <a:ext cx="304800" cy="400110"/>
            </a:xfrm>
            <a:prstGeom prst="rect">
              <a:avLst/>
            </a:prstGeom>
            <a:noFill/>
          </p:spPr>
          <p:txBody>
            <a:bodyPr wrap="square" rtlCol="0">
              <a:spAutoFit/>
            </a:bodyPr>
            <a:lstStyle/>
            <a:p>
              <a:r>
                <a:rPr lang="es-MX" sz="2000" b="1" dirty="0" smtClean="0"/>
                <a:t>t</a:t>
              </a:r>
              <a:endParaRPr lang="es-MX" sz="2000" b="1" dirty="0"/>
            </a:p>
          </p:txBody>
        </p:sp>
      </p:grpSp>
      <p:grpSp>
        <p:nvGrpSpPr>
          <p:cNvPr id="57" name="Grupo 56"/>
          <p:cNvGrpSpPr/>
          <p:nvPr/>
        </p:nvGrpSpPr>
        <p:grpSpPr>
          <a:xfrm>
            <a:off x="4572000" y="3131676"/>
            <a:ext cx="2664296" cy="646331"/>
            <a:chOff x="4572000" y="3131676"/>
            <a:chExt cx="2664296" cy="646331"/>
          </a:xfrm>
        </p:grpSpPr>
        <p:grpSp>
          <p:nvGrpSpPr>
            <p:cNvPr id="55" name="Grupo 54"/>
            <p:cNvGrpSpPr/>
            <p:nvPr/>
          </p:nvGrpSpPr>
          <p:grpSpPr>
            <a:xfrm>
              <a:off x="4572000" y="3284984"/>
              <a:ext cx="1089680" cy="294591"/>
              <a:chOff x="4572000" y="3284984"/>
              <a:chExt cx="1089680" cy="294591"/>
            </a:xfrm>
          </p:grpSpPr>
          <p:cxnSp>
            <p:nvCxnSpPr>
              <p:cNvPr id="4" name="Conector recto 3"/>
              <p:cNvCxnSpPr/>
              <p:nvPr/>
            </p:nvCxnSpPr>
            <p:spPr>
              <a:xfrm>
                <a:off x="4572000" y="3573016"/>
                <a:ext cx="509424" cy="39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5076056" y="3284984"/>
                <a:ext cx="5856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5076056" y="3284984"/>
                <a:ext cx="1176" cy="294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CuadroTexto 55"/>
            <p:cNvSpPr txBox="1"/>
            <p:nvPr/>
          </p:nvSpPr>
          <p:spPr>
            <a:xfrm>
              <a:off x="5706793" y="3131676"/>
              <a:ext cx="1529503" cy="646331"/>
            </a:xfrm>
            <a:prstGeom prst="rect">
              <a:avLst/>
            </a:prstGeom>
            <a:noFill/>
          </p:spPr>
          <p:txBody>
            <a:bodyPr wrap="square" rtlCol="0">
              <a:spAutoFit/>
            </a:bodyPr>
            <a:lstStyle/>
            <a:p>
              <a:r>
                <a:rPr lang="es-MX" b="1" dirty="0" smtClean="0">
                  <a:solidFill>
                    <a:srgbClr val="FF0000"/>
                  </a:solidFill>
                </a:rPr>
                <a:t>Nivel del SBC en 2011</a:t>
              </a:r>
              <a:endParaRPr lang="es-MX" b="1" dirty="0">
                <a:solidFill>
                  <a:srgbClr val="FF0000"/>
                </a:solidFill>
              </a:endParaRPr>
            </a:p>
          </p:txBody>
        </p:sp>
      </p:grpSp>
      <p:grpSp>
        <p:nvGrpSpPr>
          <p:cNvPr id="70" name="Grupo 69"/>
          <p:cNvGrpSpPr/>
          <p:nvPr/>
        </p:nvGrpSpPr>
        <p:grpSpPr>
          <a:xfrm>
            <a:off x="1475656" y="3430741"/>
            <a:ext cx="4824968" cy="1726451"/>
            <a:chOff x="1475656" y="3430741"/>
            <a:chExt cx="4824968" cy="1726451"/>
          </a:xfrm>
        </p:grpSpPr>
        <p:grpSp>
          <p:nvGrpSpPr>
            <p:cNvPr id="6" name="Group 74"/>
            <p:cNvGrpSpPr/>
            <p:nvPr/>
          </p:nvGrpSpPr>
          <p:grpSpPr>
            <a:xfrm>
              <a:off x="2795424" y="3792335"/>
              <a:ext cx="3505200" cy="1364857"/>
              <a:chOff x="1233732" y="2973927"/>
              <a:chExt cx="3505200" cy="1364857"/>
            </a:xfrm>
          </p:grpSpPr>
          <p:sp>
            <p:nvSpPr>
              <p:cNvPr id="7" name="TextBox 5"/>
              <p:cNvSpPr txBox="1"/>
              <p:nvPr/>
            </p:nvSpPr>
            <p:spPr>
              <a:xfrm>
                <a:off x="1565077" y="3969452"/>
                <a:ext cx="1047750" cy="369332"/>
              </a:xfrm>
              <a:prstGeom prst="rect">
                <a:avLst/>
              </a:prstGeom>
              <a:noFill/>
              <a:ln>
                <a:solidFill>
                  <a:srgbClr val="0000FF"/>
                </a:solidFill>
              </a:ln>
            </p:spPr>
            <p:txBody>
              <a:bodyPr wrap="square" rtlCol="0">
                <a:spAutoFit/>
              </a:bodyPr>
              <a:lstStyle/>
              <a:p>
                <a:pPr algn="ctr"/>
                <a:r>
                  <a:rPr lang="es-MX" b="1" dirty="0" smtClean="0"/>
                  <a:t>2010</a:t>
                </a:r>
                <a:endParaRPr lang="es-MX" b="1" dirty="0"/>
              </a:p>
            </p:txBody>
          </p:sp>
          <p:sp>
            <p:nvSpPr>
              <p:cNvPr id="8" name="TextBox 6"/>
              <p:cNvSpPr txBox="1"/>
              <p:nvPr/>
            </p:nvSpPr>
            <p:spPr>
              <a:xfrm>
                <a:off x="3367332" y="3969452"/>
                <a:ext cx="1047750" cy="369332"/>
              </a:xfrm>
              <a:prstGeom prst="rect">
                <a:avLst/>
              </a:prstGeom>
              <a:noFill/>
              <a:ln>
                <a:solidFill>
                  <a:srgbClr val="0000FF"/>
                </a:solidFill>
              </a:ln>
            </p:spPr>
            <p:txBody>
              <a:bodyPr wrap="square" rtlCol="0">
                <a:spAutoFit/>
              </a:bodyPr>
              <a:lstStyle/>
              <a:p>
                <a:pPr algn="ctr"/>
                <a:r>
                  <a:rPr lang="es-MX" b="1" dirty="0" smtClean="0"/>
                  <a:t>2011</a:t>
                </a:r>
                <a:endParaRPr lang="es-MX" b="1" dirty="0"/>
              </a:p>
            </p:txBody>
          </p:sp>
          <p:grpSp>
            <p:nvGrpSpPr>
              <p:cNvPr id="9" name="Group 42"/>
              <p:cNvGrpSpPr/>
              <p:nvPr/>
            </p:nvGrpSpPr>
            <p:grpSpPr>
              <a:xfrm>
                <a:off x="1233732" y="2973927"/>
                <a:ext cx="3505200" cy="304800"/>
                <a:chOff x="1219200" y="1905000"/>
                <a:chExt cx="3505200" cy="304800"/>
              </a:xfrm>
            </p:grpSpPr>
            <p:cxnSp>
              <p:nvCxnSpPr>
                <p:cNvPr id="12" name="Straight Connector 4"/>
                <p:cNvCxnSpPr/>
                <p:nvPr/>
              </p:nvCxnSpPr>
              <p:spPr>
                <a:xfrm>
                  <a:off x="1219200" y="2057400"/>
                  <a:ext cx="35052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0"/>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36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384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43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56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004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528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05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05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576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10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624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48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7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196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8"/>
                <p:cNvCxnSpPr/>
                <p:nvPr/>
              </p:nvCxnSpPr>
              <p:spPr>
                <a:xfrm>
                  <a:off x="47244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0" name="Left Brace 60"/>
              <p:cNvSpPr/>
              <p:nvPr/>
            </p:nvSpPr>
            <p:spPr>
              <a:xfrm rot="16200000">
                <a:off x="1774398" y="2800596"/>
                <a:ext cx="609600" cy="1661867"/>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1" name="Left Brace 61"/>
              <p:cNvSpPr/>
              <p:nvPr/>
            </p:nvSpPr>
            <p:spPr>
              <a:xfrm rot="16200000">
                <a:off x="3603198" y="2828793"/>
                <a:ext cx="609600" cy="1661867"/>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grpSp>
        <p:grpSp>
          <p:nvGrpSpPr>
            <p:cNvPr id="69" name="Grupo 68"/>
            <p:cNvGrpSpPr/>
            <p:nvPr/>
          </p:nvGrpSpPr>
          <p:grpSpPr>
            <a:xfrm>
              <a:off x="1475656" y="3430741"/>
              <a:ext cx="3148568" cy="646331"/>
              <a:chOff x="1475656" y="3430741"/>
              <a:chExt cx="3148568" cy="646331"/>
            </a:xfrm>
          </p:grpSpPr>
          <p:cxnSp>
            <p:nvCxnSpPr>
              <p:cNvPr id="58" name="Conector recto 57"/>
              <p:cNvCxnSpPr/>
              <p:nvPr/>
            </p:nvCxnSpPr>
            <p:spPr>
              <a:xfrm>
                <a:off x="2804160" y="3743054"/>
                <a:ext cx="327680" cy="127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flipV="1">
                <a:off x="3126769" y="3579575"/>
                <a:ext cx="1497455" cy="123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3126769" y="3591934"/>
                <a:ext cx="0" cy="15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CuadroTexto 67"/>
              <p:cNvSpPr txBox="1"/>
              <p:nvPr/>
            </p:nvSpPr>
            <p:spPr>
              <a:xfrm>
                <a:off x="1475656" y="3430741"/>
                <a:ext cx="1529503" cy="646331"/>
              </a:xfrm>
              <a:prstGeom prst="rect">
                <a:avLst/>
              </a:prstGeom>
              <a:noFill/>
            </p:spPr>
            <p:txBody>
              <a:bodyPr wrap="square" rtlCol="0">
                <a:spAutoFit/>
              </a:bodyPr>
              <a:lstStyle/>
              <a:p>
                <a:r>
                  <a:rPr lang="es-MX" b="1" dirty="0" smtClean="0">
                    <a:solidFill>
                      <a:schemeClr val="accent1">
                        <a:lumMod val="75000"/>
                      </a:schemeClr>
                    </a:solidFill>
                  </a:rPr>
                  <a:t>Nivel del SBC en 2010</a:t>
                </a:r>
                <a:endParaRPr lang="es-MX" b="1" dirty="0">
                  <a:solidFill>
                    <a:schemeClr val="accent1">
                      <a:lumMod val="75000"/>
                    </a:schemeClr>
                  </a:solidFill>
                </a:endParaRPr>
              </a:p>
            </p:txBody>
          </p:sp>
        </p:grpSp>
      </p:grpSp>
      <p:sp>
        <p:nvSpPr>
          <p:cNvPr id="60" name="TextBox 75"/>
          <p:cNvSpPr txBox="1"/>
          <p:nvPr/>
        </p:nvSpPr>
        <p:spPr>
          <a:xfrm>
            <a:off x="683568" y="5445224"/>
            <a:ext cx="5976664" cy="400110"/>
          </a:xfrm>
          <a:prstGeom prst="rect">
            <a:avLst/>
          </a:prstGeom>
          <a:noFill/>
        </p:spPr>
        <p:txBody>
          <a:bodyPr wrap="square" rtlCol="0">
            <a:spAutoFit/>
          </a:bodyPr>
          <a:lstStyle/>
          <a:p>
            <a:r>
              <a:rPr lang="es-MX" sz="2000" b="1" dirty="0" smtClean="0"/>
              <a:t>Se mantiene una observación por año por trabajador.</a:t>
            </a:r>
          </a:p>
        </p:txBody>
      </p:sp>
    </p:spTree>
    <p:extLst>
      <p:ext uri="{BB962C8B-B14F-4D97-AF65-F5344CB8AC3E}">
        <p14:creationId xmlns:p14="http://schemas.microsoft.com/office/powerpoint/2010/main" val="734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32</a:t>
            </a:fld>
            <a:endParaRPr lang="es-MX" dirty="0"/>
          </a:p>
        </p:txBody>
      </p:sp>
      <p:grpSp>
        <p:nvGrpSpPr>
          <p:cNvPr id="51" name="Group 74"/>
          <p:cNvGrpSpPr/>
          <p:nvPr/>
        </p:nvGrpSpPr>
        <p:grpSpPr>
          <a:xfrm>
            <a:off x="1333714" y="1318437"/>
            <a:ext cx="1959984" cy="556017"/>
            <a:chOff x="1201253" y="2973927"/>
            <a:chExt cx="1994629" cy="556017"/>
          </a:xfrm>
        </p:grpSpPr>
        <p:sp>
          <p:nvSpPr>
            <p:cNvPr id="52" name="TextBox 5"/>
            <p:cNvSpPr txBox="1"/>
            <p:nvPr/>
          </p:nvSpPr>
          <p:spPr>
            <a:xfrm>
              <a:off x="1201253" y="3160612"/>
              <a:ext cx="1047750" cy="369332"/>
            </a:xfrm>
            <a:prstGeom prst="rect">
              <a:avLst/>
            </a:prstGeom>
            <a:noFill/>
          </p:spPr>
          <p:txBody>
            <a:bodyPr wrap="square" rtlCol="0">
              <a:spAutoFit/>
            </a:bodyPr>
            <a:lstStyle/>
            <a:p>
              <a:pPr algn="ctr"/>
              <a:r>
                <a:rPr lang="es-MX" b="1" dirty="0" smtClean="0"/>
                <a:t>2010</a:t>
              </a:r>
              <a:endParaRPr lang="es-MX" b="1" dirty="0"/>
            </a:p>
          </p:txBody>
        </p:sp>
        <p:sp>
          <p:nvSpPr>
            <p:cNvPr id="53" name="TextBox 6"/>
            <p:cNvSpPr txBox="1"/>
            <p:nvPr/>
          </p:nvSpPr>
          <p:spPr>
            <a:xfrm>
              <a:off x="2148132" y="3148758"/>
              <a:ext cx="1047750" cy="369332"/>
            </a:xfrm>
            <a:prstGeom prst="rect">
              <a:avLst/>
            </a:prstGeom>
            <a:noFill/>
          </p:spPr>
          <p:txBody>
            <a:bodyPr wrap="square" rtlCol="0">
              <a:spAutoFit/>
            </a:bodyPr>
            <a:lstStyle/>
            <a:p>
              <a:pPr algn="ctr"/>
              <a:r>
                <a:rPr lang="es-MX" b="1" dirty="0" smtClean="0"/>
                <a:t>2011</a:t>
              </a:r>
              <a:endParaRPr lang="es-MX" b="1" dirty="0"/>
            </a:p>
          </p:txBody>
        </p:sp>
        <p:grpSp>
          <p:nvGrpSpPr>
            <p:cNvPr id="54" name="Group 42"/>
            <p:cNvGrpSpPr/>
            <p:nvPr/>
          </p:nvGrpSpPr>
          <p:grpSpPr>
            <a:xfrm>
              <a:off x="1233732" y="2973927"/>
              <a:ext cx="1828800" cy="304800"/>
              <a:chOff x="1219200" y="1905000"/>
              <a:chExt cx="1828800" cy="304800"/>
            </a:xfrm>
          </p:grpSpPr>
          <p:cxnSp>
            <p:nvCxnSpPr>
              <p:cNvPr id="55" name="Straight Connector 4"/>
              <p:cNvCxnSpPr/>
              <p:nvPr/>
            </p:nvCxnSpPr>
            <p:spPr>
              <a:xfrm>
                <a:off x="1219200" y="2057400"/>
                <a:ext cx="18288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10"/>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25"/>
              <p:cNvCxnSpPr/>
              <p:nvPr/>
            </p:nvCxnSpPr>
            <p:spPr>
              <a:xfrm>
                <a:off x="21336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38"/>
              <p:cNvCxnSpPr/>
              <p:nvPr/>
            </p:nvCxnSpPr>
            <p:spPr>
              <a:xfrm>
                <a:off x="3048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59" name="TextBox 43"/>
          <p:cNvSpPr txBox="1"/>
          <p:nvPr/>
        </p:nvSpPr>
        <p:spPr>
          <a:xfrm>
            <a:off x="3546312" y="926511"/>
            <a:ext cx="4482072" cy="400110"/>
          </a:xfrm>
          <a:prstGeom prst="rect">
            <a:avLst/>
          </a:prstGeom>
          <a:noFill/>
        </p:spPr>
        <p:txBody>
          <a:bodyPr wrap="square" rtlCol="0">
            <a:spAutoFit/>
          </a:bodyPr>
          <a:lstStyle/>
          <a:p>
            <a:r>
              <a:rPr lang="es-MX" sz="2000" b="1" dirty="0" smtClean="0"/>
              <a:t>Se hace lo mismo para los demás años… </a:t>
            </a:r>
            <a:endParaRPr lang="es-MX" sz="2000" b="1" dirty="0"/>
          </a:p>
        </p:txBody>
      </p:sp>
      <p:grpSp>
        <p:nvGrpSpPr>
          <p:cNvPr id="60" name="Group 82"/>
          <p:cNvGrpSpPr/>
          <p:nvPr/>
        </p:nvGrpSpPr>
        <p:grpSpPr>
          <a:xfrm>
            <a:off x="2267164" y="1775637"/>
            <a:ext cx="1959984" cy="556017"/>
            <a:chOff x="1201253" y="2973927"/>
            <a:chExt cx="1994629" cy="556017"/>
          </a:xfrm>
        </p:grpSpPr>
        <p:sp>
          <p:nvSpPr>
            <p:cNvPr id="61" name="TextBox 83"/>
            <p:cNvSpPr txBox="1"/>
            <p:nvPr/>
          </p:nvSpPr>
          <p:spPr>
            <a:xfrm>
              <a:off x="1201253" y="3160612"/>
              <a:ext cx="1047750" cy="369332"/>
            </a:xfrm>
            <a:prstGeom prst="rect">
              <a:avLst/>
            </a:prstGeom>
            <a:noFill/>
          </p:spPr>
          <p:txBody>
            <a:bodyPr wrap="square" rtlCol="0">
              <a:spAutoFit/>
            </a:bodyPr>
            <a:lstStyle/>
            <a:p>
              <a:pPr algn="ctr"/>
              <a:r>
                <a:rPr lang="es-MX" b="1" dirty="0" smtClean="0"/>
                <a:t>2011</a:t>
              </a:r>
              <a:endParaRPr lang="es-MX" b="1" dirty="0"/>
            </a:p>
          </p:txBody>
        </p:sp>
        <p:sp>
          <p:nvSpPr>
            <p:cNvPr id="62" name="TextBox 84"/>
            <p:cNvSpPr txBox="1"/>
            <p:nvPr/>
          </p:nvSpPr>
          <p:spPr>
            <a:xfrm>
              <a:off x="2148132" y="3148758"/>
              <a:ext cx="1047750" cy="369332"/>
            </a:xfrm>
            <a:prstGeom prst="rect">
              <a:avLst/>
            </a:prstGeom>
            <a:noFill/>
          </p:spPr>
          <p:txBody>
            <a:bodyPr wrap="square" rtlCol="0">
              <a:spAutoFit/>
            </a:bodyPr>
            <a:lstStyle/>
            <a:p>
              <a:pPr algn="ctr"/>
              <a:r>
                <a:rPr lang="es-MX" b="1" dirty="0" smtClean="0"/>
                <a:t>2012</a:t>
              </a:r>
              <a:endParaRPr lang="es-MX" b="1" dirty="0"/>
            </a:p>
          </p:txBody>
        </p:sp>
        <p:grpSp>
          <p:nvGrpSpPr>
            <p:cNvPr id="63" name="Group 85"/>
            <p:cNvGrpSpPr/>
            <p:nvPr/>
          </p:nvGrpSpPr>
          <p:grpSpPr>
            <a:xfrm>
              <a:off x="1233732" y="2973927"/>
              <a:ext cx="1828800" cy="304800"/>
              <a:chOff x="1219200" y="1905000"/>
              <a:chExt cx="1828800" cy="304800"/>
            </a:xfrm>
          </p:grpSpPr>
          <p:cxnSp>
            <p:nvCxnSpPr>
              <p:cNvPr id="64" name="Straight Connector 86"/>
              <p:cNvCxnSpPr/>
              <p:nvPr/>
            </p:nvCxnSpPr>
            <p:spPr>
              <a:xfrm>
                <a:off x="1219200" y="2057400"/>
                <a:ext cx="18288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87"/>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88"/>
              <p:cNvCxnSpPr/>
              <p:nvPr/>
            </p:nvCxnSpPr>
            <p:spPr>
              <a:xfrm>
                <a:off x="21336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89"/>
              <p:cNvCxnSpPr/>
              <p:nvPr/>
            </p:nvCxnSpPr>
            <p:spPr>
              <a:xfrm>
                <a:off x="3048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68" name="Group 90"/>
          <p:cNvGrpSpPr/>
          <p:nvPr/>
        </p:nvGrpSpPr>
        <p:grpSpPr>
          <a:xfrm>
            <a:off x="3181564" y="2210220"/>
            <a:ext cx="1959984" cy="556017"/>
            <a:chOff x="1201253" y="2973927"/>
            <a:chExt cx="1994629" cy="556017"/>
          </a:xfrm>
        </p:grpSpPr>
        <p:sp>
          <p:nvSpPr>
            <p:cNvPr id="69" name="TextBox 91"/>
            <p:cNvSpPr txBox="1"/>
            <p:nvPr/>
          </p:nvSpPr>
          <p:spPr>
            <a:xfrm>
              <a:off x="1201253" y="3160612"/>
              <a:ext cx="1047750" cy="369332"/>
            </a:xfrm>
            <a:prstGeom prst="rect">
              <a:avLst/>
            </a:prstGeom>
            <a:noFill/>
          </p:spPr>
          <p:txBody>
            <a:bodyPr wrap="square" rtlCol="0">
              <a:spAutoFit/>
            </a:bodyPr>
            <a:lstStyle/>
            <a:p>
              <a:pPr algn="ctr"/>
              <a:r>
                <a:rPr lang="es-MX" b="1" dirty="0" smtClean="0"/>
                <a:t>2012</a:t>
              </a:r>
              <a:endParaRPr lang="es-MX" b="1" dirty="0"/>
            </a:p>
          </p:txBody>
        </p:sp>
        <p:sp>
          <p:nvSpPr>
            <p:cNvPr id="70" name="TextBox 92"/>
            <p:cNvSpPr txBox="1"/>
            <p:nvPr/>
          </p:nvSpPr>
          <p:spPr>
            <a:xfrm>
              <a:off x="2148132" y="3148758"/>
              <a:ext cx="1047750" cy="369332"/>
            </a:xfrm>
            <a:prstGeom prst="rect">
              <a:avLst/>
            </a:prstGeom>
            <a:noFill/>
          </p:spPr>
          <p:txBody>
            <a:bodyPr wrap="square" rtlCol="0">
              <a:spAutoFit/>
            </a:bodyPr>
            <a:lstStyle/>
            <a:p>
              <a:pPr algn="ctr"/>
              <a:r>
                <a:rPr lang="es-MX" b="1" dirty="0" smtClean="0"/>
                <a:t>2013</a:t>
              </a:r>
              <a:endParaRPr lang="es-MX" b="1" dirty="0"/>
            </a:p>
          </p:txBody>
        </p:sp>
        <p:grpSp>
          <p:nvGrpSpPr>
            <p:cNvPr id="71" name="Group 93"/>
            <p:cNvGrpSpPr/>
            <p:nvPr/>
          </p:nvGrpSpPr>
          <p:grpSpPr>
            <a:xfrm>
              <a:off x="1233732" y="2973927"/>
              <a:ext cx="1828800" cy="304800"/>
              <a:chOff x="1219200" y="1905000"/>
              <a:chExt cx="1828800" cy="304800"/>
            </a:xfrm>
          </p:grpSpPr>
          <p:cxnSp>
            <p:nvCxnSpPr>
              <p:cNvPr id="72" name="Straight Connector 94"/>
              <p:cNvCxnSpPr/>
              <p:nvPr/>
            </p:nvCxnSpPr>
            <p:spPr>
              <a:xfrm>
                <a:off x="1219200" y="2057400"/>
                <a:ext cx="18288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95"/>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96"/>
              <p:cNvCxnSpPr/>
              <p:nvPr/>
            </p:nvCxnSpPr>
            <p:spPr>
              <a:xfrm>
                <a:off x="21336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97"/>
              <p:cNvCxnSpPr/>
              <p:nvPr/>
            </p:nvCxnSpPr>
            <p:spPr>
              <a:xfrm>
                <a:off x="3048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76" name="Group 98"/>
          <p:cNvGrpSpPr/>
          <p:nvPr/>
        </p:nvGrpSpPr>
        <p:grpSpPr>
          <a:xfrm>
            <a:off x="4095964" y="2613837"/>
            <a:ext cx="1959984" cy="556017"/>
            <a:chOff x="1201253" y="2973927"/>
            <a:chExt cx="1994629" cy="556017"/>
          </a:xfrm>
        </p:grpSpPr>
        <p:sp>
          <p:nvSpPr>
            <p:cNvPr id="77" name="TextBox 99"/>
            <p:cNvSpPr txBox="1"/>
            <p:nvPr/>
          </p:nvSpPr>
          <p:spPr>
            <a:xfrm>
              <a:off x="1201253" y="3160612"/>
              <a:ext cx="1047750" cy="369332"/>
            </a:xfrm>
            <a:prstGeom prst="rect">
              <a:avLst/>
            </a:prstGeom>
            <a:noFill/>
          </p:spPr>
          <p:txBody>
            <a:bodyPr wrap="square" rtlCol="0">
              <a:spAutoFit/>
            </a:bodyPr>
            <a:lstStyle/>
            <a:p>
              <a:pPr algn="ctr"/>
              <a:r>
                <a:rPr lang="es-MX" b="1" dirty="0" smtClean="0"/>
                <a:t>2013</a:t>
              </a:r>
              <a:endParaRPr lang="es-MX" b="1" dirty="0"/>
            </a:p>
          </p:txBody>
        </p:sp>
        <p:sp>
          <p:nvSpPr>
            <p:cNvPr id="78" name="TextBox 100"/>
            <p:cNvSpPr txBox="1"/>
            <p:nvPr/>
          </p:nvSpPr>
          <p:spPr>
            <a:xfrm>
              <a:off x="2148132" y="3148758"/>
              <a:ext cx="1047750" cy="369332"/>
            </a:xfrm>
            <a:prstGeom prst="rect">
              <a:avLst/>
            </a:prstGeom>
            <a:noFill/>
          </p:spPr>
          <p:txBody>
            <a:bodyPr wrap="square" rtlCol="0">
              <a:spAutoFit/>
            </a:bodyPr>
            <a:lstStyle/>
            <a:p>
              <a:pPr algn="ctr"/>
              <a:r>
                <a:rPr lang="es-MX" b="1" dirty="0" smtClean="0"/>
                <a:t>2014</a:t>
              </a:r>
              <a:endParaRPr lang="es-MX" b="1" dirty="0"/>
            </a:p>
          </p:txBody>
        </p:sp>
        <p:grpSp>
          <p:nvGrpSpPr>
            <p:cNvPr id="79" name="Group 101"/>
            <p:cNvGrpSpPr/>
            <p:nvPr/>
          </p:nvGrpSpPr>
          <p:grpSpPr>
            <a:xfrm>
              <a:off x="1233732" y="2973927"/>
              <a:ext cx="1828800" cy="304800"/>
              <a:chOff x="1219200" y="1905000"/>
              <a:chExt cx="1828800" cy="304800"/>
            </a:xfrm>
          </p:grpSpPr>
          <p:cxnSp>
            <p:nvCxnSpPr>
              <p:cNvPr id="80" name="Straight Connector 102"/>
              <p:cNvCxnSpPr/>
              <p:nvPr/>
            </p:nvCxnSpPr>
            <p:spPr>
              <a:xfrm>
                <a:off x="1219200" y="2057400"/>
                <a:ext cx="18288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103"/>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104"/>
              <p:cNvCxnSpPr/>
              <p:nvPr/>
            </p:nvCxnSpPr>
            <p:spPr>
              <a:xfrm>
                <a:off x="21336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3" name="Straight Connector 105"/>
              <p:cNvCxnSpPr/>
              <p:nvPr/>
            </p:nvCxnSpPr>
            <p:spPr>
              <a:xfrm>
                <a:off x="3048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84" name="Group 106"/>
          <p:cNvGrpSpPr/>
          <p:nvPr/>
        </p:nvGrpSpPr>
        <p:grpSpPr>
          <a:xfrm>
            <a:off x="5010364" y="3048420"/>
            <a:ext cx="1959984" cy="556017"/>
            <a:chOff x="1201253" y="2973927"/>
            <a:chExt cx="1994629" cy="556017"/>
          </a:xfrm>
        </p:grpSpPr>
        <p:sp>
          <p:nvSpPr>
            <p:cNvPr id="85" name="TextBox 107"/>
            <p:cNvSpPr txBox="1"/>
            <p:nvPr/>
          </p:nvSpPr>
          <p:spPr>
            <a:xfrm>
              <a:off x="1201253" y="3160612"/>
              <a:ext cx="1047750" cy="369332"/>
            </a:xfrm>
            <a:prstGeom prst="rect">
              <a:avLst/>
            </a:prstGeom>
            <a:noFill/>
          </p:spPr>
          <p:txBody>
            <a:bodyPr wrap="square" rtlCol="0">
              <a:spAutoFit/>
            </a:bodyPr>
            <a:lstStyle/>
            <a:p>
              <a:pPr algn="ctr"/>
              <a:r>
                <a:rPr lang="es-MX" b="1" dirty="0" smtClean="0"/>
                <a:t>2014</a:t>
              </a:r>
              <a:endParaRPr lang="es-MX" b="1" dirty="0"/>
            </a:p>
          </p:txBody>
        </p:sp>
        <p:sp>
          <p:nvSpPr>
            <p:cNvPr id="86" name="TextBox 108"/>
            <p:cNvSpPr txBox="1"/>
            <p:nvPr/>
          </p:nvSpPr>
          <p:spPr>
            <a:xfrm>
              <a:off x="2148132" y="3148758"/>
              <a:ext cx="1047750" cy="369332"/>
            </a:xfrm>
            <a:prstGeom prst="rect">
              <a:avLst/>
            </a:prstGeom>
            <a:noFill/>
          </p:spPr>
          <p:txBody>
            <a:bodyPr wrap="square" rtlCol="0">
              <a:spAutoFit/>
            </a:bodyPr>
            <a:lstStyle/>
            <a:p>
              <a:pPr algn="ctr"/>
              <a:r>
                <a:rPr lang="es-MX" b="1" dirty="0" smtClean="0"/>
                <a:t>2015</a:t>
              </a:r>
              <a:endParaRPr lang="es-MX" b="1" dirty="0"/>
            </a:p>
          </p:txBody>
        </p:sp>
        <p:grpSp>
          <p:nvGrpSpPr>
            <p:cNvPr id="87" name="Group 109"/>
            <p:cNvGrpSpPr/>
            <p:nvPr/>
          </p:nvGrpSpPr>
          <p:grpSpPr>
            <a:xfrm>
              <a:off x="1233732" y="2973927"/>
              <a:ext cx="1828800" cy="304800"/>
              <a:chOff x="1219200" y="1905000"/>
              <a:chExt cx="1828800" cy="304800"/>
            </a:xfrm>
          </p:grpSpPr>
          <p:cxnSp>
            <p:nvCxnSpPr>
              <p:cNvPr id="88" name="Straight Connector 110"/>
              <p:cNvCxnSpPr/>
              <p:nvPr/>
            </p:nvCxnSpPr>
            <p:spPr>
              <a:xfrm>
                <a:off x="1219200" y="2057400"/>
                <a:ext cx="1828800" cy="0"/>
              </a:xfrm>
              <a:prstGeom prst="line">
                <a:avLst/>
              </a:prstGeom>
              <a:ln>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Connector 111"/>
              <p:cNvCxnSpPr/>
              <p:nvPr/>
            </p:nvCxnSpPr>
            <p:spPr>
              <a:xfrm>
                <a:off x="12192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112"/>
              <p:cNvCxnSpPr/>
              <p:nvPr/>
            </p:nvCxnSpPr>
            <p:spPr>
              <a:xfrm>
                <a:off x="2133600" y="1905000"/>
                <a:ext cx="0" cy="3048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1" name="Straight Connector 113"/>
              <p:cNvCxnSpPr/>
              <p:nvPr/>
            </p:nvCxnSpPr>
            <p:spPr>
              <a:xfrm>
                <a:off x="3048000" y="1905000"/>
                <a:ext cx="0" cy="3048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92" name="Group 122"/>
          <p:cNvGrpSpPr/>
          <p:nvPr/>
        </p:nvGrpSpPr>
        <p:grpSpPr>
          <a:xfrm>
            <a:off x="2280593" y="3528237"/>
            <a:ext cx="4524502" cy="654013"/>
            <a:chOff x="-2456347" y="2996544"/>
            <a:chExt cx="5518879" cy="654013"/>
          </a:xfrm>
        </p:grpSpPr>
        <p:sp>
          <p:nvSpPr>
            <p:cNvPr id="93" name="TextBox 123"/>
            <p:cNvSpPr txBox="1"/>
            <p:nvPr/>
          </p:nvSpPr>
          <p:spPr>
            <a:xfrm>
              <a:off x="-598972" y="3281225"/>
              <a:ext cx="1809750" cy="369332"/>
            </a:xfrm>
            <a:prstGeom prst="rect">
              <a:avLst/>
            </a:prstGeom>
            <a:noFill/>
          </p:spPr>
          <p:txBody>
            <a:bodyPr wrap="square" rtlCol="0">
              <a:spAutoFit/>
            </a:bodyPr>
            <a:lstStyle/>
            <a:p>
              <a:pPr algn="ctr"/>
              <a:r>
                <a:rPr lang="es-MX" b="1" dirty="0" smtClean="0">
                  <a:solidFill>
                    <a:srgbClr val="FF0000"/>
                  </a:solidFill>
                </a:rPr>
                <a:t>2011 - 2015</a:t>
              </a:r>
              <a:endParaRPr lang="es-MX" b="1" dirty="0">
                <a:solidFill>
                  <a:srgbClr val="FF0000"/>
                </a:solidFill>
              </a:endParaRPr>
            </a:p>
          </p:txBody>
        </p:sp>
        <p:grpSp>
          <p:nvGrpSpPr>
            <p:cNvPr id="94" name="Group 125"/>
            <p:cNvGrpSpPr/>
            <p:nvPr/>
          </p:nvGrpSpPr>
          <p:grpSpPr>
            <a:xfrm>
              <a:off x="-2456347" y="2996544"/>
              <a:ext cx="5518879" cy="304800"/>
              <a:chOff x="-2470879" y="1927617"/>
              <a:chExt cx="5518879" cy="304800"/>
            </a:xfrm>
          </p:grpSpPr>
          <p:cxnSp>
            <p:nvCxnSpPr>
              <p:cNvPr id="95" name="Straight Connector 126"/>
              <p:cNvCxnSpPr/>
              <p:nvPr/>
            </p:nvCxnSpPr>
            <p:spPr>
              <a:xfrm flipV="1">
                <a:off x="-2470879" y="2091685"/>
                <a:ext cx="5518879" cy="1"/>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127"/>
              <p:cNvCxnSpPr/>
              <p:nvPr/>
            </p:nvCxnSpPr>
            <p:spPr>
              <a:xfrm>
                <a:off x="-2470879" y="1927617"/>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129"/>
              <p:cNvCxnSpPr/>
              <p:nvPr/>
            </p:nvCxnSpPr>
            <p:spPr>
              <a:xfrm>
                <a:off x="3048000" y="1927617"/>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9" name="TextBox 131"/>
          <p:cNvSpPr txBox="1"/>
          <p:nvPr/>
        </p:nvSpPr>
        <p:spPr>
          <a:xfrm>
            <a:off x="692700" y="5157192"/>
            <a:ext cx="4959420" cy="707886"/>
          </a:xfrm>
          <a:prstGeom prst="rect">
            <a:avLst/>
          </a:prstGeom>
          <a:noFill/>
        </p:spPr>
        <p:txBody>
          <a:bodyPr wrap="square" rtlCol="0">
            <a:spAutoFit/>
          </a:bodyPr>
          <a:lstStyle/>
          <a:p>
            <a:r>
              <a:rPr lang="es-MX" sz="2000" b="1" dirty="0" smtClean="0"/>
              <a:t>El trabajador </a:t>
            </a:r>
            <a:r>
              <a:rPr lang="es-MX" sz="2000" b="1" i="1" dirty="0" smtClean="0"/>
              <a:t>i</a:t>
            </a:r>
            <a:r>
              <a:rPr lang="es-MX" sz="2000" b="1" dirty="0" smtClean="0"/>
              <a:t> aparece tantas veces  haya registrado al menos una revisión en un año.</a:t>
            </a:r>
            <a:endParaRPr lang="es-MX" sz="2000" b="1" dirty="0"/>
          </a:p>
        </p:txBody>
      </p:sp>
    </p:spTree>
    <p:extLst>
      <p:ext uri="{BB962C8B-B14F-4D97-AF65-F5344CB8AC3E}">
        <p14:creationId xmlns:p14="http://schemas.microsoft.com/office/powerpoint/2010/main" val="3030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33</a:t>
            </a:fld>
            <a:endParaRPr lang="es-MX" dirty="0"/>
          </a:p>
        </p:txBody>
      </p:sp>
      <p:sp>
        <p:nvSpPr>
          <p:cNvPr id="12" name="TextBox 131"/>
          <p:cNvSpPr txBox="1"/>
          <p:nvPr/>
        </p:nvSpPr>
        <p:spPr>
          <a:xfrm>
            <a:off x="467544" y="851374"/>
            <a:ext cx="8375508" cy="4442435"/>
          </a:xfrm>
          <a:prstGeom prst="rect">
            <a:avLst/>
          </a:prstGeom>
          <a:noFill/>
        </p:spPr>
        <p:txBody>
          <a:bodyPr wrap="square" rtlCol="0">
            <a:spAutoFit/>
          </a:bodyPr>
          <a:lstStyle/>
          <a:p>
            <a:pPr marL="266700" lvl="1" indent="-266700" algn="just">
              <a:lnSpc>
                <a:spcPct val="110000"/>
              </a:lnSpc>
              <a:spcBef>
                <a:spcPts val="1200"/>
              </a:spcBef>
              <a:spcAft>
                <a:spcPts val="1200"/>
              </a:spcAft>
              <a:buClr>
                <a:srgbClr val="182B47"/>
              </a:buClr>
              <a:buSzPct val="80000"/>
              <a:buFont typeface="Wingdings" pitchFamily="2" charset="2"/>
              <a:buChar char="n"/>
            </a:pPr>
            <a:r>
              <a:rPr lang="es-MX" sz="2400" dirty="0" smtClean="0"/>
              <a:t>Así, se excluyen las </a:t>
            </a:r>
            <a:r>
              <a:rPr lang="es-MX" sz="2400" dirty="0"/>
              <a:t>variaciones salariales anuales que resultan de revisiones salariales posteriores a la primera revisión </a:t>
            </a:r>
            <a:r>
              <a:rPr lang="es-MX" sz="2400" dirty="0" smtClean="0"/>
              <a:t>por </a:t>
            </a:r>
            <a:r>
              <a:rPr lang="es-MX" sz="2400" dirty="0"/>
              <a:t>reflejar el efecto de factores distintos al salario mínimo que afectan al SBC en el margen y que no deberían confundir la identificación del efecto faro</a:t>
            </a:r>
            <a:r>
              <a:rPr lang="es-MX" sz="2400" dirty="0" smtClean="0"/>
              <a:t>.</a:t>
            </a:r>
          </a:p>
          <a:p>
            <a:pPr marL="800100" lvl="2" indent="-342900" algn="just">
              <a:lnSpc>
                <a:spcPct val="110000"/>
              </a:lnSpc>
              <a:spcBef>
                <a:spcPts val="1200"/>
              </a:spcBef>
              <a:spcAft>
                <a:spcPts val="1200"/>
              </a:spcAft>
              <a:buClr>
                <a:srgbClr val="182B47"/>
              </a:buClr>
              <a:buSzPct val="80000"/>
              <a:buFont typeface="Wingdings" panose="05000000000000000000" pitchFamily="2" charset="2"/>
              <a:buChar char="ü"/>
            </a:pPr>
            <a:r>
              <a:rPr lang="es-MX" sz="2400" dirty="0">
                <a:solidFill>
                  <a:srgbClr val="182B47"/>
                </a:solidFill>
              </a:rPr>
              <a:t>Si bien estas revisiones posteriores no parecerían estar asociadas con cambios en el salario mínimo, es importante destacar que se registran sobre un nivel del SBC más alto debido, precisamente, a que tuvieron lugar una vez que se registró el cambio asociado al salario mínimo</a:t>
            </a:r>
            <a:r>
              <a:rPr lang="es-MX" sz="2400" dirty="0" smtClean="0">
                <a:solidFill>
                  <a:srgbClr val="182B47"/>
                </a:solidFill>
              </a:rPr>
              <a:t>.</a:t>
            </a:r>
            <a:endParaRPr lang="es-MX" sz="2400" dirty="0">
              <a:solidFill>
                <a:srgbClr val="182B47"/>
              </a:solidFill>
            </a:endParaRPr>
          </a:p>
        </p:txBody>
      </p:sp>
    </p:spTree>
    <p:extLst>
      <p:ext uri="{BB962C8B-B14F-4D97-AF65-F5344CB8AC3E}">
        <p14:creationId xmlns:p14="http://schemas.microsoft.com/office/powerpoint/2010/main" val="32441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34</a:t>
            </a:fld>
            <a:endParaRPr lang="es-MX" dirty="0"/>
          </a:p>
        </p:txBody>
      </p:sp>
      <p:sp>
        <p:nvSpPr>
          <p:cNvPr id="12" name="TextBox 131"/>
          <p:cNvSpPr txBox="1"/>
          <p:nvPr/>
        </p:nvSpPr>
        <p:spPr>
          <a:xfrm>
            <a:off x="467544" y="851374"/>
            <a:ext cx="8568952" cy="3573286"/>
          </a:xfrm>
          <a:prstGeom prst="rect">
            <a:avLst/>
          </a:prstGeom>
          <a:noFill/>
        </p:spPr>
        <p:txBody>
          <a:bodyPr wrap="square" rtlCol="0">
            <a:spAutoFit/>
          </a:bodyPr>
          <a:lstStyle/>
          <a:p>
            <a:pPr marL="266700" lvl="1" indent="-266700" algn="just">
              <a:lnSpc>
                <a:spcPct val="110000"/>
              </a:lnSpc>
              <a:spcBef>
                <a:spcPts val="1200"/>
              </a:spcBef>
              <a:spcAft>
                <a:spcPts val="1200"/>
              </a:spcAft>
              <a:buClr>
                <a:srgbClr val="182B47"/>
              </a:buClr>
              <a:buSzPct val="80000"/>
              <a:buFont typeface="Wingdings" pitchFamily="2" charset="2"/>
              <a:buChar char="n"/>
            </a:pPr>
            <a:r>
              <a:rPr lang="es-MX" sz="2400" dirty="0" smtClean="0"/>
              <a:t>Se excluye de la muestra (por el momento) a los </a:t>
            </a:r>
            <a:r>
              <a:rPr lang="es-MX" sz="2400" dirty="0"/>
              <a:t>trabajadores que no tuvieron </a:t>
            </a:r>
            <a:r>
              <a:rPr lang="es-MX" sz="2400" dirty="0" smtClean="0"/>
              <a:t>revisión alguna en el año.</a:t>
            </a:r>
          </a:p>
          <a:p>
            <a:pPr marL="266700" lvl="1" indent="-266700" algn="just">
              <a:lnSpc>
                <a:spcPct val="110000"/>
              </a:lnSpc>
              <a:spcBef>
                <a:spcPts val="1200"/>
              </a:spcBef>
              <a:spcAft>
                <a:spcPts val="1200"/>
              </a:spcAft>
              <a:buClr>
                <a:srgbClr val="182B47"/>
              </a:buClr>
              <a:buSzPct val="80000"/>
              <a:buFont typeface="Wingdings" pitchFamily="2" charset="2"/>
              <a:buChar char="n"/>
            </a:pPr>
            <a:r>
              <a:rPr lang="es-MX" sz="2400" dirty="0" smtClean="0"/>
              <a:t>Ajustes </a:t>
            </a:r>
            <a:r>
              <a:rPr lang="es-MX" sz="2400" dirty="0"/>
              <a:t>adicionales:</a:t>
            </a:r>
          </a:p>
          <a:p>
            <a:pPr marL="800100" lvl="1" indent="-342900">
              <a:spcBef>
                <a:spcPts val="600"/>
              </a:spcBef>
              <a:spcAft>
                <a:spcPts val="600"/>
              </a:spcAft>
              <a:buFont typeface="Wingdings" panose="05000000000000000000" pitchFamily="2" charset="2"/>
              <a:buChar char="ü"/>
            </a:pPr>
            <a:r>
              <a:rPr lang="es-MX" sz="2400" dirty="0" smtClean="0"/>
              <a:t>Se excluyen los trabajadores que perciben 25 salarios mínimos o más.</a:t>
            </a:r>
          </a:p>
          <a:p>
            <a:pPr marL="800100" lvl="1" indent="-342900">
              <a:spcBef>
                <a:spcPts val="600"/>
              </a:spcBef>
              <a:spcAft>
                <a:spcPts val="600"/>
              </a:spcAft>
              <a:buFont typeface="Wingdings" panose="05000000000000000000" pitchFamily="2" charset="2"/>
              <a:buChar char="ü"/>
            </a:pPr>
            <a:r>
              <a:rPr lang="es-MX" sz="2400" dirty="0"/>
              <a:t>Se considera únicamente a trabajadores de la antigua </a:t>
            </a:r>
            <a:r>
              <a:rPr lang="es-MX" sz="2400" dirty="0" smtClean="0"/>
              <a:t>Área </a:t>
            </a:r>
            <a:r>
              <a:rPr lang="es-MX" sz="2400" dirty="0"/>
              <a:t>A.</a:t>
            </a:r>
          </a:p>
          <a:p>
            <a:pPr marL="285750" indent="-285750">
              <a:spcBef>
                <a:spcPts val="600"/>
              </a:spcBef>
              <a:spcAft>
                <a:spcPts val="600"/>
              </a:spcAft>
              <a:buFont typeface="Wingdings" panose="05000000000000000000" pitchFamily="2" charset="2"/>
              <a:buChar char="ü"/>
            </a:pPr>
            <a:endParaRPr lang="es-MX" sz="2000" b="1" dirty="0"/>
          </a:p>
        </p:txBody>
      </p:sp>
    </p:spTree>
    <p:extLst>
      <p:ext uri="{BB962C8B-B14F-4D97-AF65-F5344CB8AC3E}">
        <p14:creationId xmlns:p14="http://schemas.microsoft.com/office/powerpoint/2010/main" val="223095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35</a:t>
            </a:fld>
            <a:endParaRPr lang="es-MX" dirty="0"/>
          </a:p>
        </p:txBody>
      </p:sp>
      <p:sp>
        <p:nvSpPr>
          <p:cNvPr id="11" name="11 CuadroTexto"/>
          <p:cNvSpPr txBox="1"/>
          <p:nvPr/>
        </p:nvSpPr>
        <p:spPr>
          <a:xfrm>
            <a:off x="575142" y="968765"/>
            <a:ext cx="7776864" cy="461665"/>
          </a:xfrm>
          <a:prstGeom prst="rect">
            <a:avLst/>
          </a:prstGeom>
          <a:noFill/>
        </p:spPr>
        <p:txBody>
          <a:bodyPr wrap="square" rtlCol="0">
            <a:spAutoFit/>
          </a:bodyPr>
          <a:lstStyle/>
          <a:p>
            <a:pPr algn="ctr"/>
            <a:r>
              <a:rPr lang="es-MX" sz="2400" b="1" dirty="0" smtClean="0"/>
              <a:t>Resultados de la regresión</a:t>
            </a:r>
            <a:endParaRPr lang="es-MX" sz="2400" b="1" baseline="30000" dirty="0" smtClean="0"/>
          </a:p>
        </p:txBody>
      </p:sp>
      <p:sp>
        <p:nvSpPr>
          <p:cNvPr id="4" name="Rectángulo 3"/>
          <p:cNvSpPr/>
          <p:nvPr/>
        </p:nvSpPr>
        <p:spPr>
          <a:xfrm>
            <a:off x="4247550" y="3068960"/>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p:nvPr>
            <p:extLst>
              <p:ext uri="{D42A27DB-BD31-4B8C-83A1-F6EECF244321}">
                <p14:modId xmlns:p14="http://schemas.microsoft.com/office/powerpoint/2010/main" val="416186008"/>
              </p:ext>
            </p:extLst>
          </p:nvPr>
        </p:nvPicPr>
        <p:blipFill>
          <a:blip r:embed="rId3"/>
          <a:stretch>
            <a:fillRect/>
          </a:stretch>
        </p:blipFill>
        <p:spPr>
          <a:xfrm>
            <a:off x="109305" y="1403898"/>
            <a:ext cx="8999199" cy="3897310"/>
          </a:xfrm>
          <a:prstGeom prst="rect">
            <a:avLst/>
          </a:prstGeom>
        </p:spPr>
      </p:pic>
    </p:spTree>
    <p:extLst>
      <p:ext uri="{BB962C8B-B14F-4D97-AF65-F5344CB8AC3E}">
        <p14:creationId xmlns:p14="http://schemas.microsoft.com/office/powerpoint/2010/main" val="218212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36</a:t>
            </a:fld>
            <a:endParaRPr lang="es-MX" dirty="0"/>
          </a:p>
        </p:txBody>
      </p:sp>
      <mc:AlternateContent xmlns:mc="http://schemas.openxmlformats.org/markup-compatibility/2006" xmlns:a14="http://schemas.microsoft.com/office/drawing/2010/main">
        <mc:Choice Requires="a14">
          <p:sp>
            <p:nvSpPr>
              <p:cNvPr id="26" name="2 Subtítulo"/>
              <p:cNvSpPr txBox="1">
                <a:spLocks/>
              </p:cNvSpPr>
              <p:nvPr/>
            </p:nvSpPr>
            <p:spPr>
              <a:xfrm>
                <a:off x="179512" y="252416"/>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spcAft>
                    <a:spcPts val="600"/>
                  </a:spcAft>
                  <a:buClr>
                    <a:srgbClr val="182B47"/>
                  </a:buClr>
                  <a:buSzPct val="80000"/>
                  <a:buFont typeface="Wingdings" pitchFamily="2" charset="2"/>
                  <a:buChar char="n"/>
                </a:pPr>
                <a:r>
                  <a:rPr lang="es-MX" sz="2400" i="0" dirty="0" smtClean="0"/>
                  <a:t>Para identificar el efecto faro para diversos puntos de la distribución salarial, la especificación econométrica se modificó de la siguiente forma: </a:t>
                </a:r>
              </a:p>
              <a:p>
                <a:pPr marL="266700" lvl="1" indent="-266700">
                  <a:lnSpc>
                    <a:spcPct val="110000"/>
                  </a:lnSpc>
                  <a:spcBef>
                    <a:spcPts val="600"/>
                  </a:spcBef>
                  <a:spcAft>
                    <a:spcPts val="600"/>
                  </a:spcAft>
                  <a:buClr>
                    <a:srgbClr val="182B47"/>
                  </a:buClr>
                  <a:buSzPct val="80000"/>
                  <a:buFont typeface="Wingdings" pitchFamily="2" charset="2"/>
                  <a:buChar char="n"/>
                </a:pPr>
                <a:endParaRPr lang="es-MX" sz="2400" i="0" dirty="0"/>
              </a:p>
              <a:p>
                <a:pPr marL="266700" lvl="1" indent="-266700">
                  <a:lnSpc>
                    <a:spcPct val="110000"/>
                  </a:lnSpc>
                  <a:spcBef>
                    <a:spcPts val="600"/>
                  </a:spcBef>
                  <a:spcAft>
                    <a:spcPts val="600"/>
                  </a:spcAft>
                  <a:buClr>
                    <a:srgbClr val="182B47"/>
                  </a:buClr>
                  <a:buSzPct val="80000"/>
                  <a:buFont typeface="Wingdings" pitchFamily="2" charset="2"/>
                  <a:buChar char="n"/>
                </a:pPr>
                <a:endParaRPr lang="es-MX" sz="2400" i="0" dirty="0" smtClean="0"/>
              </a:p>
              <a:p>
                <a:pPr marL="266700" lvl="1" indent="-266700">
                  <a:lnSpc>
                    <a:spcPct val="110000"/>
                  </a:lnSpc>
                  <a:spcBef>
                    <a:spcPts val="600"/>
                  </a:spcBef>
                  <a:spcAft>
                    <a:spcPts val="600"/>
                  </a:spcAft>
                  <a:buClr>
                    <a:srgbClr val="182B47"/>
                  </a:buClr>
                  <a:buSzPct val="80000"/>
                  <a:buFont typeface="Wingdings" pitchFamily="2" charset="2"/>
                  <a:buChar char="n"/>
                </a:pPr>
                <a:endParaRPr lang="es-MX" sz="2400" b="1" i="1" dirty="0" smtClean="0">
                  <a:latin typeface="Cambria Math" panose="02040503050406030204" pitchFamily="18" charset="0"/>
                </a:endParaRPr>
              </a:p>
              <a:p>
                <a:pPr marL="266700" lvl="1" indent="-266700">
                  <a:lnSpc>
                    <a:spcPct val="110000"/>
                  </a:lnSpc>
                  <a:spcBef>
                    <a:spcPts val="600"/>
                  </a:spcBef>
                  <a:spcAft>
                    <a:spcPts val="600"/>
                  </a:spcAft>
                  <a:buClr>
                    <a:srgbClr val="182B47"/>
                  </a:buClr>
                  <a:buSzPct val="80000"/>
                  <a:buFont typeface="Wingdings" pitchFamily="2" charset="2"/>
                  <a:buChar char="n"/>
                </a:pPr>
                <a:endParaRPr lang="es-MX" b="1" i="1" dirty="0" smtClean="0">
                  <a:latin typeface="Cambria Math" panose="02040503050406030204" pitchFamily="18" charset="0"/>
                </a:endParaRPr>
              </a:p>
              <a:p>
                <a:pPr marL="266700" lvl="1" indent="-266700">
                  <a:lnSpc>
                    <a:spcPct val="110000"/>
                  </a:lnSpc>
                  <a:spcBef>
                    <a:spcPts val="600"/>
                  </a:spcBef>
                  <a:spcAft>
                    <a:spcPts val="600"/>
                  </a:spcAft>
                  <a:buClr>
                    <a:srgbClr val="182B47"/>
                  </a:buClr>
                  <a:buSzPct val="80000"/>
                  <a:buFont typeface="Wingdings" pitchFamily="2" charset="2"/>
                  <a:buChar char="n"/>
                </a:pPr>
                <a:endParaRPr lang="es-MX" b="1" i="1" dirty="0" smtClean="0">
                  <a:latin typeface="Cambria Math" panose="02040503050406030204" pitchFamily="18" charset="0"/>
                </a:endParaRPr>
              </a:p>
              <a:p>
                <a:pPr marL="266700" lvl="1" indent="-266700">
                  <a:lnSpc>
                    <a:spcPct val="110000"/>
                  </a:lnSpc>
                  <a:spcBef>
                    <a:spcPts val="600"/>
                  </a:spcBef>
                  <a:spcAft>
                    <a:spcPts val="600"/>
                  </a:spcAft>
                  <a:buClr>
                    <a:srgbClr val="182B47"/>
                  </a:buClr>
                  <a:buSzPct val="80000"/>
                  <a:buFont typeface="Wingdings" pitchFamily="2" charset="2"/>
                  <a:buChar char="n"/>
                </a:pPr>
                <a14:m>
                  <m:oMath xmlns:m="http://schemas.openxmlformats.org/officeDocument/2006/math">
                    <m:sSubSup>
                      <m:sSubSupPr>
                        <m:ctrlPr>
                          <a:rPr lang="es-MX" b="1" i="1" smtClean="0">
                            <a:solidFill>
                              <a:srgbClr val="008000"/>
                            </a:solidFill>
                            <a:latin typeface="Cambria Math" panose="02040503050406030204" pitchFamily="18" charset="0"/>
                          </a:rPr>
                        </m:ctrlPr>
                      </m:sSubSupPr>
                      <m:e>
                        <m:r>
                          <a:rPr lang="es-MX" b="1" i="1">
                            <a:solidFill>
                              <a:srgbClr val="008000"/>
                            </a:solidFill>
                            <a:latin typeface="Cambria Math" panose="02040503050406030204" pitchFamily="18" charset="0"/>
                          </a:rPr>
                          <m:t>𝒈𝒓𝒖𝒑𝒐</m:t>
                        </m:r>
                      </m:e>
                      <m:sub>
                        <m:r>
                          <a:rPr lang="es-MX" b="1" i="1">
                            <a:solidFill>
                              <a:srgbClr val="008000"/>
                            </a:solidFill>
                            <a:latin typeface="Cambria Math" panose="02040503050406030204" pitchFamily="18" charset="0"/>
                          </a:rPr>
                          <m:t>𝒊𝒕</m:t>
                        </m:r>
                        <m:r>
                          <a:rPr lang="es-MX" b="1">
                            <a:solidFill>
                              <a:srgbClr val="008000"/>
                            </a:solidFill>
                            <a:latin typeface="Cambria Math" panose="02040503050406030204" pitchFamily="18" charset="0"/>
                          </a:rPr>
                          <m:t>−</m:t>
                        </m:r>
                        <m:r>
                          <a:rPr lang="es-MX" b="1" i="1">
                            <a:solidFill>
                              <a:srgbClr val="008000"/>
                            </a:solidFill>
                            <a:latin typeface="Cambria Math" panose="02040503050406030204" pitchFamily="18" charset="0"/>
                          </a:rPr>
                          <m:t>𝟏</m:t>
                        </m:r>
                      </m:sub>
                      <m:sup>
                        <m:r>
                          <a:rPr lang="es-MX" b="1" i="1">
                            <a:solidFill>
                              <a:srgbClr val="008000"/>
                            </a:solidFill>
                            <a:latin typeface="Cambria Math" panose="02040503050406030204" pitchFamily="18" charset="0"/>
                          </a:rPr>
                          <m:t>𝒋</m:t>
                        </m:r>
                      </m:sup>
                    </m:sSubSup>
                  </m:oMath>
                </a14:m>
                <a:r>
                  <a:rPr lang="es-MX" dirty="0" smtClean="0"/>
                  <a:t> </a:t>
                </a:r>
                <a:r>
                  <a:rPr lang="es-MX" i="0" dirty="0" smtClean="0"/>
                  <a:t>es una serie de variables dicotómicas que toman el valor de uno si el individuo </a:t>
                </a:r>
                <a:r>
                  <a:rPr lang="es-MX" dirty="0" smtClean="0"/>
                  <a:t>i</a:t>
                </a:r>
                <a:r>
                  <a:rPr lang="es-MX" i="0" dirty="0" smtClean="0"/>
                  <a:t> pertenece al grupo </a:t>
                </a:r>
                <a:r>
                  <a:rPr lang="es-MX" dirty="0" smtClean="0"/>
                  <a:t>j</a:t>
                </a:r>
                <a:r>
                  <a:rPr lang="es-MX" i="0" dirty="0" smtClean="0"/>
                  <a:t> en el periodo </a:t>
                </a:r>
                <a:r>
                  <a:rPr lang="es-MX" dirty="0" smtClean="0"/>
                  <a:t>t-1</a:t>
                </a:r>
                <a:r>
                  <a:rPr lang="es-MX" i="0" dirty="0" smtClean="0"/>
                  <a:t>. </a:t>
                </a:r>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r>
                  <a:rPr lang="es-MX" sz="2000" i="0" dirty="0" smtClean="0"/>
                  <a:t>Se consideran los siguientes cuatro grupos: de uno a dos salarios mínimos, de dos a tres salarios mínimos, de tres a cinco salarios mínimos y más de cinco salarios mínimos</a:t>
                </a:r>
                <a:r>
                  <a:rPr lang="es-MX" sz="2400" i="0" dirty="0" smtClean="0"/>
                  <a:t>.</a:t>
                </a:r>
              </a:p>
            </p:txBody>
          </p:sp>
        </mc:Choice>
        <mc:Fallback xmlns="">
          <p:sp>
            <p:nvSpPr>
              <p:cNvPr id="26" name="2 Subtítulo"/>
              <p:cNvSpPr txBox="1">
                <a:spLocks noRot="1" noChangeAspect="1" noMove="1" noResize="1" noEditPoints="1" noAdjustHandles="1" noChangeArrowheads="1" noChangeShapeType="1" noTextEdit="1"/>
              </p:cNvSpPr>
              <p:nvPr/>
            </p:nvSpPr>
            <p:spPr>
              <a:xfrm>
                <a:off x="179512" y="252416"/>
                <a:ext cx="8219256" cy="4570162"/>
              </a:xfrm>
              <a:prstGeom prst="rect">
                <a:avLst/>
              </a:prstGeom>
              <a:blipFill rotWithShape="0">
                <a:blip r:embed="rId3"/>
                <a:stretch>
                  <a:fillRect l="-519" t="-667" r="-1112" b="-35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8453" y="1556792"/>
                <a:ext cx="8978043" cy="1732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m:t>
                          </m:r>
                          <m:r>
                            <a:rPr lang="es-MX" b="1" i="0" smtClean="0">
                              <a:latin typeface="Cambria Math" panose="02040503050406030204" pitchFamily="18" charset="0"/>
                            </a:rPr>
                            <m:t>𝐥𝐧</m:t>
                          </m:r>
                          <m:r>
                            <a:rPr lang="es-MX" b="1" i="1" smtClean="0">
                              <a:latin typeface="Cambria Math" panose="02040503050406030204" pitchFamily="18" charset="0"/>
                            </a:rPr>
                            <m:t>⁡(</m:t>
                          </m:r>
                          <m:r>
                            <a:rPr lang="es-MX" b="1" i="1" smtClean="0">
                              <a:latin typeface="Cambria Math" panose="02040503050406030204" pitchFamily="18" charset="0"/>
                            </a:rPr>
                            <m:t>𝑺𝑩𝑪</m:t>
                          </m:r>
                          <m:r>
                            <a:rPr lang="es-MX" b="1" i="1" smtClean="0">
                              <a:latin typeface="Cambria Math" panose="02040503050406030204" pitchFamily="18" charset="0"/>
                            </a:rPr>
                            <m:t>)</m:t>
                          </m:r>
                        </m:e>
                        <m:sub>
                          <m:r>
                            <a:rPr lang="es-MX" b="1" i="1">
                              <a:latin typeface="Cambria Math" panose="02040503050406030204" pitchFamily="18" charset="0"/>
                            </a:rPr>
                            <m:t>𝒊𝒕</m:t>
                          </m:r>
                        </m:sub>
                      </m:sSub>
                      <m:r>
                        <a:rPr lang="es-MX" b="1" i="0" smtClean="0">
                          <a:solidFill>
                            <a:srgbClr val="182B47"/>
                          </a:solidFill>
                          <a:latin typeface="Cambria Math" panose="02040503050406030204" pitchFamily="18" charset="0"/>
                        </a:rPr>
                        <m:t>=</m:t>
                      </m:r>
                      <m:r>
                        <a:rPr lang="el-GR" b="1" i="1" smtClean="0">
                          <a:solidFill>
                            <a:srgbClr val="182B47"/>
                          </a:solidFill>
                          <a:latin typeface="Cambria Math" panose="02040503050406030204" pitchFamily="18" charset="0"/>
                          <a:ea typeface="Cambria Math" panose="02040503050406030204" pitchFamily="18" charset="0"/>
                        </a:rPr>
                        <m:t>𝜶</m:t>
                      </m:r>
                      <m:r>
                        <a:rPr lang="es-MX" b="1" i="0" smtClean="0">
                          <a:solidFill>
                            <a:srgbClr val="182B47"/>
                          </a:solidFill>
                          <a:latin typeface="Cambria Math" panose="02040503050406030204" pitchFamily="18" charset="0"/>
                        </a:rPr>
                        <m:t>+</m:t>
                      </m:r>
                      <m:nary>
                        <m:naryPr>
                          <m:chr m:val="∑"/>
                          <m:ctrlPr>
                            <a:rPr lang="es-MX" b="1" i="1" smtClean="0">
                              <a:solidFill>
                                <a:srgbClr val="182B47"/>
                              </a:solidFill>
                              <a:latin typeface="Cambria Math" panose="02040503050406030204" pitchFamily="18" charset="0"/>
                            </a:rPr>
                          </m:ctrlPr>
                        </m:naryPr>
                        <m:sub>
                          <m:r>
                            <m:rPr>
                              <m:brk m:alnAt="23"/>
                            </m:rPr>
                            <a:rPr lang="es-MX" b="1" i="1" smtClean="0">
                              <a:solidFill>
                                <a:srgbClr val="182B47"/>
                              </a:solidFill>
                              <a:latin typeface="Cambria Math" panose="02040503050406030204" pitchFamily="18" charset="0"/>
                            </a:rPr>
                            <m:t>𝒋</m:t>
                          </m:r>
                          <m:r>
                            <a:rPr lang="es-MX" b="1" i="1" smtClean="0">
                              <a:solidFill>
                                <a:srgbClr val="182B47"/>
                              </a:solidFill>
                              <a:latin typeface="Cambria Math" panose="02040503050406030204" pitchFamily="18" charset="0"/>
                            </a:rPr>
                            <m:t>=</m:t>
                          </m:r>
                          <m:r>
                            <a:rPr lang="es-MX" b="1" i="1" smtClean="0">
                              <a:solidFill>
                                <a:srgbClr val="182B47"/>
                              </a:solidFill>
                              <a:latin typeface="Cambria Math" panose="02040503050406030204" pitchFamily="18" charset="0"/>
                            </a:rPr>
                            <m:t>𝟏</m:t>
                          </m:r>
                        </m:sub>
                        <m:sup>
                          <m:r>
                            <a:rPr lang="es-MX" b="1" i="1" smtClean="0">
                              <a:solidFill>
                                <a:srgbClr val="182B47"/>
                              </a:solidFill>
                              <a:latin typeface="Cambria Math" panose="02040503050406030204" pitchFamily="18" charset="0"/>
                            </a:rPr>
                            <m:t>𝑱</m:t>
                          </m:r>
                        </m:sup>
                        <m:e>
                          <m:sSub>
                            <m:sSubPr>
                              <m:ctrlPr>
                                <a:rPr lang="es-MX" b="1" i="1" smtClean="0">
                                  <a:solidFill>
                                    <a:srgbClr val="FF0000"/>
                                  </a:solidFill>
                                  <a:latin typeface="Cambria Math" panose="02040503050406030204" pitchFamily="18" charset="0"/>
                                  <a:ea typeface="Cambria Math" panose="02040503050406030204" pitchFamily="18" charset="0"/>
                                </a:rPr>
                              </m:ctrlPr>
                            </m:sSubPr>
                            <m:e>
                              <m:r>
                                <a:rPr lang="el-GR" b="1" i="1">
                                  <a:solidFill>
                                    <a:srgbClr val="FF0000"/>
                                  </a:solidFill>
                                  <a:latin typeface="Cambria Math" panose="02040503050406030204" pitchFamily="18" charset="0"/>
                                  <a:ea typeface="Cambria Math" panose="02040503050406030204" pitchFamily="18" charset="0"/>
                                </a:rPr>
                                <m:t>𝜷</m:t>
                              </m:r>
                            </m:e>
                            <m:sub>
                              <m:r>
                                <a:rPr lang="es-MX" b="1" i="1" smtClean="0">
                                  <a:solidFill>
                                    <a:srgbClr val="FF0000"/>
                                  </a:solidFill>
                                  <a:latin typeface="Cambria Math" panose="02040503050406030204" pitchFamily="18" charset="0"/>
                                  <a:ea typeface="Cambria Math" panose="02040503050406030204" pitchFamily="18" charset="0"/>
                                </a:rPr>
                                <m:t>𝒋</m:t>
                              </m:r>
                            </m:sub>
                          </m:sSub>
                          <m:d>
                            <m:dPr>
                              <m:begChr m:val="["/>
                              <m:endChr m:val="]"/>
                              <m:ctrlPr>
                                <a:rPr lang="es-MX" b="1" i="1">
                                  <a:latin typeface="Cambria Math" panose="02040503050406030204" pitchFamily="18" charset="0"/>
                                </a:rPr>
                              </m:ctrlPr>
                            </m:dPr>
                            <m:e>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m:t>
                                  </m:r>
                                  <m:r>
                                    <a:rPr lang="es-MX" b="1" i="1">
                                      <a:latin typeface="Cambria Math" panose="02040503050406030204" pitchFamily="18" charset="0"/>
                                    </a:rPr>
                                    <m:t>𝒍𝒏</m:t>
                                  </m:r>
                                  <m:r>
                                    <a:rPr lang="es-MX" b="1" i="1">
                                      <a:latin typeface="Cambria Math" panose="02040503050406030204" pitchFamily="18" charset="0"/>
                                    </a:rPr>
                                    <m:t>⁡(</m:t>
                                  </m:r>
                                  <m:r>
                                    <a:rPr lang="es-MX" b="1" i="1">
                                      <a:latin typeface="Cambria Math" panose="02040503050406030204" pitchFamily="18" charset="0"/>
                                    </a:rPr>
                                    <m:t>𝑺𝑴</m:t>
                                  </m:r>
                                  <m:r>
                                    <a:rPr lang="es-MX" b="1" i="1">
                                      <a:latin typeface="Cambria Math" panose="02040503050406030204" pitchFamily="18" charset="0"/>
                                    </a:rPr>
                                    <m:t>)</m:t>
                                  </m:r>
                                </m:e>
                                <m:sub>
                                  <m:r>
                                    <a:rPr lang="es-MX" b="1" i="1">
                                      <a:latin typeface="Cambria Math" panose="02040503050406030204" pitchFamily="18" charset="0"/>
                                    </a:rPr>
                                    <m:t>𝒊𝒕</m:t>
                                  </m:r>
                                </m:sub>
                              </m:sSub>
                            </m:e>
                          </m:d>
                          <m:r>
                            <a:rPr lang="es-MX" b="1" i="1">
                              <a:latin typeface="Cambria Math" panose="02040503050406030204" pitchFamily="18" charset="0"/>
                            </a:rPr>
                            <m:t>∗</m:t>
                          </m:r>
                          <m:d>
                            <m:dPr>
                              <m:begChr m:val="["/>
                              <m:endChr m:val="]"/>
                              <m:ctrlPr>
                                <a:rPr lang="es-MX" b="1" i="1">
                                  <a:latin typeface="Cambria Math" panose="02040503050406030204" pitchFamily="18" charset="0"/>
                                </a:rPr>
                              </m:ctrlPr>
                            </m:dPr>
                            <m:e>
                              <m:sSubSup>
                                <m:sSubSupPr>
                                  <m:ctrlPr>
                                    <a:rPr lang="es-MX" b="1" i="1" smtClean="0">
                                      <a:solidFill>
                                        <a:srgbClr val="008000"/>
                                      </a:solidFill>
                                      <a:latin typeface="Cambria Math" panose="02040503050406030204" pitchFamily="18" charset="0"/>
                                    </a:rPr>
                                  </m:ctrlPr>
                                </m:sSubSupPr>
                                <m:e>
                                  <m:r>
                                    <a:rPr lang="es-MX" b="1" i="1">
                                      <a:solidFill>
                                        <a:srgbClr val="008000"/>
                                      </a:solidFill>
                                      <a:latin typeface="Cambria Math" panose="02040503050406030204" pitchFamily="18" charset="0"/>
                                    </a:rPr>
                                    <m:t>𝒈𝒓𝒖𝒑𝒐</m:t>
                                  </m:r>
                                </m:e>
                                <m:sub>
                                  <m:r>
                                    <a:rPr lang="es-MX" b="1" i="1">
                                      <a:solidFill>
                                        <a:srgbClr val="008000"/>
                                      </a:solidFill>
                                      <a:latin typeface="Cambria Math" panose="02040503050406030204" pitchFamily="18" charset="0"/>
                                    </a:rPr>
                                    <m:t>𝒊𝒕</m:t>
                                  </m:r>
                                  <m:r>
                                    <a:rPr lang="es-MX" b="1" i="1">
                                      <a:solidFill>
                                        <a:srgbClr val="008000"/>
                                      </a:solidFill>
                                      <a:latin typeface="Cambria Math" panose="02040503050406030204" pitchFamily="18" charset="0"/>
                                    </a:rPr>
                                    <m:t>−</m:t>
                                  </m:r>
                                  <m:r>
                                    <a:rPr lang="es-MX" b="1" i="1">
                                      <a:solidFill>
                                        <a:srgbClr val="008000"/>
                                      </a:solidFill>
                                      <a:latin typeface="Cambria Math" panose="02040503050406030204" pitchFamily="18" charset="0"/>
                                    </a:rPr>
                                    <m:t>𝟏</m:t>
                                  </m:r>
                                </m:sub>
                                <m:sup>
                                  <m:r>
                                    <a:rPr lang="es-MX" b="1" i="1" smtClean="0">
                                      <a:solidFill>
                                        <a:srgbClr val="008000"/>
                                      </a:solidFill>
                                      <a:latin typeface="Cambria Math" panose="02040503050406030204" pitchFamily="18" charset="0"/>
                                    </a:rPr>
                                    <m:t>𝒋</m:t>
                                  </m:r>
                                </m:sup>
                              </m:sSubSup>
                            </m:e>
                          </m:d>
                        </m:e>
                      </m:nary>
                      <m:r>
                        <a:rPr lang="es-MX" b="1" i="0">
                          <a:latin typeface="Cambria Math" panose="02040503050406030204" pitchFamily="18" charset="0"/>
                        </a:rPr>
                        <m:t>+</m:t>
                      </m:r>
                    </m:oMath>
                  </m:oMathPara>
                </a14:m>
                <a:endParaRPr lang="es-MX" b="1"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ea typeface="Cambria Math" panose="02040503050406030204" pitchFamily="18" charset="0"/>
                        </a:rPr>
                        <m:t>+</m:t>
                      </m:r>
                      <m:r>
                        <a:rPr lang="es-MX" b="1" i="1">
                          <a:latin typeface="Cambria Math" panose="02040503050406030204" pitchFamily="18" charset="0"/>
                          <a:ea typeface="Cambria Math" panose="02040503050406030204" pitchFamily="18" charset="0"/>
                        </a:rPr>
                        <m:t>𝝁</m:t>
                      </m:r>
                      <m:nary>
                        <m:naryPr>
                          <m:chr m:val="∑"/>
                          <m:ctrlPr>
                            <a:rPr lang="es-MX" b="1" i="1">
                              <a:solidFill>
                                <a:srgbClr val="182B47"/>
                              </a:solidFill>
                              <a:latin typeface="Cambria Math" panose="02040503050406030204" pitchFamily="18" charset="0"/>
                            </a:rPr>
                          </m:ctrlPr>
                        </m:naryPr>
                        <m:sub>
                          <m:r>
                            <m:rPr>
                              <m:brk m:alnAt="23"/>
                            </m:rPr>
                            <a:rPr lang="es-MX" b="1" i="1">
                              <a:solidFill>
                                <a:srgbClr val="182B47"/>
                              </a:solidFill>
                              <a:latin typeface="Cambria Math" panose="02040503050406030204" pitchFamily="18" charset="0"/>
                            </a:rPr>
                            <m:t>𝒋</m:t>
                          </m:r>
                          <m:r>
                            <a:rPr lang="es-MX" b="1" i="1">
                              <a:solidFill>
                                <a:srgbClr val="182B47"/>
                              </a:solidFill>
                              <a:latin typeface="Cambria Math" panose="02040503050406030204" pitchFamily="18" charset="0"/>
                            </a:rPr>
                            <m:t>=</m:t>
                          </m:r>
                          <m:r>
                            <a:rPr lang="es-MX" b="1" i="1">
                              <a:solidFill>
                                <a:srgbClr val="182B47"/>
                              </a:solidFill>
                              <a:latin typeface="Cambria Math" panose="02040503050406030204" pitchFamily="18" charset="0"/>
                            </a:rPr>
                            <m:t>𝟏</m:t>
                          </m:r>
                        </m:sub>
                        <m:sup>
                          <m:r>
                            <a:rPr lang="es-MX" b="1" i="1">
                              <a:solidFill>
                                <a:srgbClr val="182B47"/>
                              </a:solidFill>
                              <a:latin typeface="Cambria Math" panose="02040503050406030204" pitchFamily="18" charset="0"/>
                            </a:rPr>
                            <m:t>𝑱</m:t>
                          </m:r>
                        </m:sup>
                        <m:e>
                          <m:sSub>
                            <m:sSubPr>
                              <m:ctrlPr>
                                <a:rPr lang="es-MX" b="1" i="1">
                                  <a:solidFill>
                                    <a:srgbClr val="182B47"/>
                                  </a:solidFill>
                                  <a:latin typeface="Cambria Math" panose="02040503050406030204" pitchFamily="18" charset="0"/>
                                  <a:ea typeface="Cambria Math" panose="02040503050406030204" pitchFamily="18" charset="0"/>
                                </a:rPr>
                              </m:ctrlPr>
                            </m:sSubPr>
                            <m:e>
                              <m:r>
                                <a:rPr lang="el-GR" b="1" i="1">
                                  <a:solidFill>
                                    <a:srgbClr val="182B47"/>
                                  </a:solidFill>
                                  <a:latin typeface="Cambria Math" panose="02040503050406030204" pitchFamily="18" charset="0"/>
                                  <a:ea typeface="Cambria Math" panose="02040503050406030204" pitchFamily="18" charset="0"/>
                                </a:rPr>
                                <m:t>𝜷</m:t>
                              </m:r>
                            </m:e>
                            <m:sub>
                              <m:r>
                                <a:rPr lang="es-MX" b="1" i="1">
                                  <a:solidFill>
                                    <a:srgbClr val="182B47"/>
                                  </a:solidFill>
                                  <a:latin typeface="Cambria Math" panose="02040503050406030204" pitchFamily="18" charset="0"/>
                                  <a:ea typeface="Cambria Math" panose="02040503050406030204" pitchFamily="18" charset="0"/>
                                </a:rPr>
                                <m:t>𝒋</m:t>
                              </m:r>
                            </m:sub>
                          </m:sSub>
                          <m:d>
                            <m:dPr>
                              <m:begChr m:val="["/>
                              <m:endChr m:val="]"/>
                              <m:ctrlPr>
                                <a:rPr lang="es-MX" b="1" i="1">
                                  <a:latin typeface="Cambria Math" panose="02040503050406030204" pitchFamily="18" charset="0"/>
                                </a:rPr>
                              </m:ctrlPr>
                            </m:dPr>
                            <m:e>
                              <m:r>
                                <a:rPr lang="es-MX" b="1" i="1">
                                  <a:latin typeface="Cambria Math" panose="02040503050406030204" pitchFamily="18" charset="0"/>
                                </a:rPr>
                                <m:t>𝐥𝐧</m:t>
                              </m:r>
                              <m:d>
                                <m:dPr>
                                  <m:ctrlPr>
                                    <a:rPr lang="es-MX" b="1" i="1">
                                      <a:latin typeface="Cambria Math" panose="02040503050406030204" pitchFamily="18" charset="0"/>
                                    </a:rPr>
                                  </m:ctrlPr>
                                </m:dPr>
                                <m:e>
                                  <m:f>
                                    <m:fPr>
                                      <m:ctrlPr>
                                        <a:rPr lang="es-MX" b="1" i="1">
                                          <a:latin typeface="Cambria Math" panose="02040503050406030204" pitchFamily="18" charset="0"/>
                                        </a:rPr>
                                      </m:ctrlPr>
                                    </m:fPr>
                                    <m:num>
                                      <m:sSub>
                                        <m:sSubPr>
                                          <m:ctrlPr>
                                            <a:rPr lang="es-MX" b="1" i="1">
                                              <a:latin typeface="Cambria Math" panose="02040503050406030204" pitchFamily="18" charset="0"/>
                                            </a:rPr>
                                          </m:ctrlPr>
                                        </m:sSubPr>
                                        <m:e>
                                          <m:r>
                                            <a:rPr lang="es-MX" b="1" i="1">
                                              <a:latin typeface="Cambria Math" panose="02040503050406030204" pitchFamily="18" charset="0"/>
                                            </a:rPr>
                                            <m:t>𝑺𝑩𝑪</m:t>
                                          </m:r>
                                        </m:e>
                                        <m:sub>
                                          <m:r>
                                            <a:rPr lang="es-MX" b="1" i="1">
                                              <a:latin typeface="Cambria Math" panose="02040503050406030204" pitchFamily="18" charset="0"/>
                                            </a:rPr>
                                            <m:t>𝒊𝒕</m:t>
                                          </m:r>
                                          <m:r>
                                            <a:rPr lang="es-MX" b="1" i="1">
                                              <a:latin typeface="Cambria Math" panose="02040503050406030204" pitchFamily="18" charset="0"/>
                                            </a:rPr>
                                            <m:t>−</m:t>
                                          </m:r>
                                          <m:r>
                                            <a:rPr lang="es-MX" b="1" i="1">
                                              <a:latin typeface="Cambria Math" panose="02040503050406030204" pitchFamily="18" charset="0"/>
                                            </a:rPr>
                                            <m:t>𝟏</m:t>
                                          </m:r>
                                        </m:sub>
                                      </m:sSub>
                                    </m:num>
                                    <m:den>
                                      <m:sSub>
                                        <m:sSubPr>
                                          <m:ctrlPr>
                                            <a:rPr lang="es-MX" b="1" i="1">
                                              <a:latin typeface="Cambria Math" panose="02040503050406030204" pitchFamily="18" charset="0"/>
                                            </a:rPr>
                                          </m:ctrlPr>
                                        </m:sSubPr>
                                        <m:e>
                                          <m:r>
                                            <a:rPr lang="es-MX" b="1" i="1">
                                              <a:latin typeface="Cambria Math" panose="02040503050406030204" pitchFamily="18" charset="0"/>
                                            </a:rPr>
                                            <m:t>𝑺𝑴</m:t>
                                          </m:r>
                                        </m:e>
                                        <m:sub>
                                          <m:r>
                                            <a:rPr lang="es-MX" b="1" i="1">
                                              <a:latin typeface="Cambria Math" panose="02040503050406030204" pitchFamily="18" charset="0"/>
                                            </a:rPr>
                                            <m:t>𝒊𝒕</m:t>
                                          </m:r>
                                          <m:r>
                                            <a:rPr lang="es-MX" b="1" i="1">
                                              <a:latin typeface="Cambria Math" panose="02040503050406030204" pitchFamily="18" charset="0"/>
                                            </a:rPr>
                                            <m:t>−</m:t>
                                          </m:r>
                                          <m:r>
                                            <a:rPr lang="es-MX" b="1" i="1">
                                              <a:latin typeface="Cambria Math" panose="02040503050406030204" pitchFamily="18" charset="0"/>
                                            </a:rPr>
                                            <m:t>𝟏</m:t>
                                          </m:r>
                                        </m:sub>
                                      </m:sSub>
                                    </m:den>
                                  </m:f>
                                </m:e>
                              </m:d>
                            </m:e>
                          </m:d>
                          <m:r>
                            <a:rPr lang="es-MX" b="1" i="1">
                              <a:latin typeface="Cambria Math" panose="02040503050406030204" pitchFamily="18" charset="0"/>
                            </a:rPr>
                            <m:t>∗</m:t>
                          </m:r>
                          <m:d>
                            <m:dPr>
                              <m:begChr m:val="["/>
                              <m:endChr m:val="]"/>
                              <m:ctrlPr>
                                <a:rPr lang="es-MX" b="1" i="1">
                                  <a:latin typeface="Cambria Math" panose="02040503050406030204" pitchFamily="18" charset="0"/>
                                </a:rPr>
                              </m:ctrlPr>
                            </m:dPr>
                            <m:e>
                              <m:sSubSup>
                                <m:sSubSupPr>
                                  <m:ctrlPr>
                                    <a:rPr lang="es-MX" b="1" i="1" smtClean="0">
                                      <a:solidFill>
                                        <a:srgbClr val="008000"/>
                                      </a:solidFill>
                                      <a:latin typeface="Cambria Math" panose="02040503050406030204" pitchFamily="18" charset="0"/>
                                    </a:rPr>
                                  </m:ctrlPr>
                                </m:sSubSupPr>
                                <m:e>
                                  <m:r>
                                    <a:rPr lang="es-MX" b="1" i="1">
                                      <a:solidFill>
                                        <a:srgbClr val="008000"/>
                                      </a:solidFill>
                                      <a:latin typeface="Cambria Math" panose="02040503050406030204" pitchFamily="18" charset="0"/>
                                    </a:rPr>
                                    <m:t>𝒈𝒓𝒖𝒑𝒐</m:t>
                                  </m:r>
                                </m:e>
                                <m:sub>
                                  <m:r>
                                    <a:rPr lang="es-MX" b="1" i="1">
                                      <a:solidFill>
                                        <a:srgbClr val="008000"/>
                                      </a:solidFill>
                                      <a:latin typeface="Cambria Math" panose="02040503050406030204" pitchFamily="18" charset="0"/>
                                    </a:rPr>
                                    <m:t>𝒊𝒕</m:t>
                                  </m:r>
                                  <m:r>
                                    <a:rPr lang="es-MX" b="1" i="1">
                                      <a:solidFill>
                                        <a:srgbClr val="008000"/>
                                      </a:solidFill>
                                      <a:latin typeface="Cambria Math" panose="02040503050406030204" pitchFamily="18" charset="0"/>
                                    </a:rPr>
                                    <m:t>−</m:t>
                                  </m:r>
                                  <m:r>
                                    <a:rPr lang="es-MX" b="1" i="1">
                                      <a:solidFill>
                                        <a:srgbClr val="008000"/>
                                      </a:solidFill>
                                      <a:latin typeface="Cambria Math" panose="02040503050406030204" pitchFamily="18" charset="0"/>
                                    </a:rPr>
                                    <m:t>𝟏</m:t>
                                  </m:r>
                                </m:sub>
                                <m:sup>
                                  <m:r>
                                    <a:rPr lang="es-MX" b="1" i="1">
                                      <a:solidFill>
                                        <a:srgbClr val="008000"/>
                                      </a:solidFill>
                                      <a:latin typeface="Cambria Math" panose="02040503050406030204" pitchFamily="18" charset="0"/>
                                    </a:rPr>
                                    <m:t>𝒋</m:t>
                                  </m:r>
                                </m:sup>
                              </m:sSubSup>
                            </m:e>
                          </m:d>
                        </m:e>
                      </m:nary>
                      <m:r>
                        <a:rPr lang="es-MX" b="1" i="0" smtClean="0">
                          <a:latin typeface="Cambria Math" panose="02040503050406030204" pitchFamily="18" charset="0"/>
                        </a:rPr>
                        <m:t>+</m:t>
                      </m:r>
                      <m:nary>
                        <m:naryPr>
                          <m:chr m:val="∑"/>
                          <m:ctrlPr>
                            <a:rPr lang="es-MX" b="1" i="1">
                              <a:solidFill>
                                <a:srgbClr val="182B47"/>
                              </a:solidFill>
                              <a:latin typeface="Cambria Math" panose="02040503050406030204" pitchFamily="18" charset="0"/>
                            </a:rPr>
                          </m:ctrlPr>
                        </m:naryPr>
                        <m:sub>
                          <m:r>
                            <m:rPr>
                              <m:brk m:alnAt="23"/>
                            </m:rPr>
                            <a:rPr lang="es-MX" b="1" i="1">
                              <a:solidFill>
                                <a:srgbClr val="182B47"/>
                              </a:solidFill>
                              <a:latin typeface="Cambria Math" panose="02040503050406030204" pitchFamily="18" charset="0"/>
                            </a:rPr>
                            <m:t>𝒋</m:t>
                          </m:r>
                          <m:r>
                            <a:rPr lang="es-MX" b="1" i="1">
                              <a:solidFill>
                                <a:srgbClr val="182B47"/>
                              </a:solidFill>
                              <a:latin typeface="Cambria Math" panose="02040503050406030204" pitchFamily="18" charset="0"/>
                            </a:rPr>
                            <m:t>=</m:t>
                          </m:r>
                          <m:r>
                            <a:rPr lang="es-MX" b="1" i="1">
                              <a:solidFill>
                                <a:srgbClr val="182B47"/>
                              </a:solidFill>
                              <a:latin typeface="Cambria Math" panose="02040503050406030204" pitchFamily="18" charset="0"/>
                            </a:rPr>
                            <m:t>𝟏</m:t>
                          </m:r>
                        </m:sub>
                        <m:sup>
                          <m:r>
                            <a:rPr lang="es-MX" b="1" i="1">
                              <a:solidFill>
                                <a:srgbClr val="182B47"/>
                              </a:solidFill>
                              <a:latin typeface="Cambria Math" panose="02040503050406030204" pitchFamily="18" charset="0"/>
                            </a:rPr>
                            <m:t>𝑱</m:t>
                          </m:r>
                        </m:sup>
                        <m:e>
                          <m:sSub>
                            <m:sSubPr>
                              <m:ctrlPr>
                                <a:rPr lang="es-MX" b="1" i="1">
                                  <a:solidFill>
                                    <a:srgbClr val="182B47"/>
                                  </a:solidFill>
                                  <a:latin typeface="Cambria Math" panose="02040503050406030204" pitchFamily="18" charset="0"/>
                                  <a:ea typeface="Cambria Math" panose="02040503050406030204" pitchFamily="18" charset="0"/>
                                </a:rPr>
                              </m:ctrlPr>
                            </m:sSubPr>
                            <m:e>
                              <m:r>
                                <a:rPr lang="es-MX" b="1" i="1" smtClean="0">
                                  <a:solidFill>
                                    <a:srgbClr val="182B47"/>
                                  </a:solidFill>
                                  <a:latin typeface="Cambria Math" panose="02040503050406030204" pitchFamily="18" charset="0"/>
                                  <a:ea typeface="Cambria Math" panose="02040503050406030204" pitchFamily="18" charset="0"/>
                                </a:rPr>
                                <m:t>𝜸</m:t>
                              </m:r>
                            </m:e>
                            <m:sub>
                              <m:r>
                                <a:rPr lang="es-MX" b="1" i="1">
                                  <a:solidFill>
                                    <a:srgbClr val="182B47"/>
                                  </a:solidFill>
                                  <a:latin typeface="Cambria Math" panose="02040503050406030204" pitchFamily="18" charset="0"/>
                                  <a:ea typeface="Cambria Math" panose="02040503050406030204" pitchFamily="18" charset="0"/>
                                </a:rPr>
                                <m:t>𝒋</m:t>
                              </m:r>
                            </m:sub>
                          </m:sSub>
                          <m:d>
                            <m:dPr>
                              <m:begChr m:val="["/>
                              <m:endChr m:val="]"/>
                              <m:ctrlPr>
                                <a:rPr lang="es-MX" b="1" i="1">
                                  <a:latin typeface="Cambria Math" panose="02040503050406030204" pitchFamily="18" charset="0"/>
                                </a:rPr>
                              </m:ctrlPr>
                            </m:dPr>
                            <m:e>
                              <m:sSubSup>
                                <m:sSubSupPr>
                                  <m:ctrlPr>
                                    <a:rPr lang="es-MX" b="1" i="1" smtClean="0">
                                      <a:solidFill>
                                        <a:srgbClr val="008000"/>
                                      </a:solidFill>
                                      <a:latin typeface="Cambria Math" panose="02040503050406030204" pitchFamily="18" charset="0"/>
                                    </a:rPr>
                                  </m:ctrlPr>
                                </m:sSubSupPr>
                                <m:e>
                                  <m:r>
                                    <a:rPr lang="es-MX" b="1" i="1">
                                      <a:solidFill>
                                        <a:srgbClr val="008000"/>
                                      </a:solidFill>
                                      <a:latin typeface="Cambria Math" panose="02040503050406030204" pitchFamily="18" charset="0"/>
                                    </a:rPr>
                                    <m:t>𝒈𝒓𝒖𝒑𝒐</m:t>
                                  </m:r>
                                </m:e>
                                <m:sub>
                                  <m:r>
                                    <a:rPr lang="es-MX" b="1" i="1">
                                      <a:solidFill>
                                        <a:srgbClr val="008000"/>
                                      </a:solidFill>
                                      <a:latin typeface="Cambria Math" panose="02040503050406030204" pitchFamily="18" charset="0"/>
                                    </a:rPr>
                                    <m:t>𝒊𝒕</m:t>
                                  </m:r>
                                  <m:r>
                                    <a:rPr lang="es-MX" b="1" i="1">
                                      <a:solidFill>
                                        <a:srgbClr val="008000"/>
                                      </a:solidFill>
                                      <a:latin typeface="Cambria Math" panose="02040503050406030204" pitchFamily="18" charset="0"/>
                                    </a:rPr>
                                    <m:t>−</m:t>
                                  </m:r>
                                  <m:r>
                                    <a:rPr lang="es-MX" b="1" i="1">
                                      <a:solidFill>
                                        <a:srgbClr val="008000"/>
                                      </a:solidFill>
                                      <a:latin typeface="Cambria Math" panose="02040503050406030204" pitchFamily="18" charset="0"/>
                                    </a:rPr>
                                    <m:t>𝟏</m:t>
                                  </m:r>
                                </m:sub>
                                <m:sup>
                                  <m:r>
                                    <a:rPr lang="es-MX" b="1" i="1">
                                      <a:solidFill>
                                        <a:srgbClr val="008000"/>
                                      </a:solidFill>
                                      <a:latin typeface="Cambria Math" panose="02040503050406030204" pitchFamily="18" charset="0"/>
                                    </a:rPr>
                                    <m:t>𝒋</m:t>
                                  </m:r>
                                </m:sup>
                              </m:sSubSup>
                            </m:e>
                          </m:d>
                        </m:e>
                      </m:nary>
                      <m:r>
                        <a:rPr lang="es-MX" b="1" i="1" smtClean="0">
                          <a:latin typeface="Cambria Math" panose="02040503050406030204" pitchFamily="18" charset="0"/>
                        </a:rPr>
                        <m:t>+</m:t>
                      </m:r>
                      <m:r>
                        <a:rPr lang="es-MX" b="1" i="1" smtClean="0">
                          <a:latin typeface="Cambria Math" panose="02040503050406030204" pitchFamily="18" charset="0"/>
                        </a:rPr>
                        <m:t>𝜹</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𝑿</m:t>
                          </m:r>
                        </m:e>
                        <m:sub>
                          <m:r>
                            <a:rPr lang="es-MX" b="1" i="1" smtClean="0">
                              <a:latin typeface="Cambria Math" panose="02040503050406030204" pitchFamily="18" charset="0"/>
                            </a:rPr>
                            <m:t>𝒕</m:t>
                          </m:r>
                        </m:sub>
                      </m:sSub>
                      <m:r>
                        <a:rPr lang="es-MX" b="1" i="0"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𝒆</m:t>
                          </m:r>
                        </m:e>
                        <m:sub>
                          <m:r>
                            <a:rPr lang="es-MX" b="1" i="1">
                              <a:latin typeface="Cambria Math" panose="02040503050406030204" pitchFamily="18" charset="0"/>
                            </a:rPr>
                            <m:t>𝒊𝒕</m:t>
                          </m:r>
                        </m:sub>
                      </m:sSub>
                    </m:oMath>
                  </m:oMathPara>
                </a14:m>
                <a:endParaRPr lang="es-MX" b="1" dirty="0"/>
              </a:p>
            </p:txBody>
          </p:sp>
        </mc:Choice>
        <mc:Fallback xmlns="">
          <p:sp>
            <p:nvSpPr>
              <p:cNvPr id="7" name="Rectángulo 6"/>
              <p:cNvSpPr>
                <a:spLocks noRot="1" noChangeAspect="1" noMove="1" noResize="1" noEditPoints="1" noAdjustHandles="1" noChangeArrowheads="1" noChangeShapeType="1" noTextEdit="1"/>
              </p:cNvSpPr>
              <p:nvPr/>
            </p:nvSpPr>
            <p:spPr>
              <a:xfrm>
                <a:off x="58453" y="1556792"/>
                <a:ext cx="8978043" cy="1732013"/>
              </a:xfrm>
              <a:prstGeom prst="rect">
                <a:avLst/>
              </a:prstGeom>
              <a:blipFill rotWithShape="0">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0174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37</a:t>
            </a:fld>
            <a:endParaRPr lang="es-MX" dirty="0"/>
          </a:p>
        </p:txBody>
      </p:sp>
      <p:sp>
        <p:nvSpPr>
          <p:cNvPr id="11" name="11 CuadroTexto"/>
          <p:cNvSpPr txBox="1"/>
          <p:nvPr/>
        </p:nvSpPr>
        <p:spPr>
          <a:xfrm>
            <a:off x="683568" y="404664"/>
            <a:ext cx="7776864" cy="461665"/>
          </a:xfrm>
          <a:prstGeom prst="rect">
            <a:avLst/>
          </a:prstGeom>
          <a:noFill/>
        </p:spPr>
        <p:txBody>
          <a:bodyPr wrap="square" rtlCol="0">
            <a:spAutoFit/>
          </a:bodyPr>
          <a:lstStyle/>
          <a:p>
            <a:pPr algn="ctr"/>
            <a:r>
              <a:rPr lang="es-MX" sz="2400" b="1" dirty="0" smtClean="0"/>
              <a:t>Resultados de la regresión</a:t>
            </a:r>
            <a:endParaRPr lang="es-MX" sz="2400" b="1" baseline="30000" dirty="0" smtClean="0"/>
          </a:p>
        </p:txBody>
      </p:sp>
      <p:sp>
        <p:nvSpPr>
          <p:cNvPr id="4" name="Rectángulo 3"/>
          <p:cNvSpPr/>
          <p:nvPr/>
        </p:nvSpPr>
        <p:spPr>
          <a:xfrm>
            <a:off x="4247550" y="3068960"/>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p:nvPr>
            <p:extLst>
              <p:ext uri="{D42A27DB-BD31-4B8C-83A1-F6EECF244321}">
                <p14:modId xmlns:p14="http://schemas.microsoft.com/office/powerpoint/2010/main" val="2571432050"/>
              </p:ext>
            </p:extLst>
          </p:nvPr>
        </p:nvPicPr>
        <p:blipFill>
          <a:blip r:embed="rId3"/>
          <a:stretch>
            <a:fillRect/>
          </a:stretch>
        </p:blipFill>
        <p:spPr>
          <a:xfrm>
            <a:off x="156789" y="887263"/>
            <a:ext cx="8951715" cy="5350049"/>
          </a:xfrm>
          <a:prstGeom prst="rect">
            <a:avLst/>
          </a:prstGeom>
        </p:spPr>
      </p:pic>
    </p:spTree>
    <p:extLst>
      <p:ext uri="{BB962C8B-B14F-4D97-AF65-F5344CB8AC3E}">
        <p14:creationId xmlns:p14="http://schemas.microsoft.com/office/powerpoint/2010/main" val="575434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38</a:t>
            </a:fld>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970668483"/>
              </p:ext>
            </p:extLst>
          </p:nvPr>
        </p:nvGraphicFramePr>
        <p:xfrm>
          <a:off x="3036552" y="2996952"/>
          <a:ext cx="3119624" cy="1920240"/>
        </p:xfrm>
        <a:graphic>
          <a:graphicData uri="http://schemas.openxmlformats.org/drawingml/2006/table">
            <a:tbl>
              <a:tblPr firstRow="1" bandRow="1">
                <a:tableStyleId>{7E9639D4-E3E2-4D34-9284-5A2195B3D0D7}</a:tableStyleId>
              </a:tblPr>
              <a:tblGrid>
                <a:gridCol w="1559812"/>
                <a:gridCol w="1559812"/>
              </a:tblGrid>
              <a:tr h="640080">
                <a:tc>
                  <a:txBody>
                    <a:bodyPr/>
                    <a:lstStyle/>
                    <a:p>
                      <a:pPr algn="ctr"/>
                      <a:r>
                        <a:rPr lang="es-MX" b="0" dirty="0" smtClean="0"/>
                        <a:t>Número</a:t>
                      </a:r>
                    </a:p>
                    <a:p>
                      <a:pPr algn="ctr"/>
                      <a:r>
                        <a:rPr lang="es-MX" b="0" baseline="0" dirty="0" smtClean="0"/>
                        <a:t>de Cambios</a:t>
                      </a:r>
                    </a:p>
                  </a:txBody>
                  <a:tcPr anchor="ctr"/>
                </a:tc>
                <a:tc>
                  <a:txBody>
                    <a:bodyPr/>
                    <a:lstStyle/>
                    <a:p>
                      <a:pPr algn="ctr"/>
                      <a:r>
                        <a:rPr lang="es-MX" b="0" dirty="0" smtClean="0"/>
                        <a:t>Porcentaje</a:t>
                      </a:r>
                      <a:endParaRPr lang="es-MX" b="0" dirty="0"/>
                    </a:p>
                  </a:txBody>
                  <a:tcPr anchor="ctr"/>
                </a:tc>
              </a:tr>
              <a:tr h="640080">
                <a:tc>
                  <a:txBody>
                    <a:bodyPr/>
                    <a:lstStyle/>
                    <a:p>
                      <a:pPr algn="ctr"/>
                      <a:r>
                        <a:rPr lang="es-MX" b="1" dirty="0" smtClean="0"/>
                        <a:t>Ninguno</a:t>
                      </a:r>
                    </a:p>
                  </a:txBody>
                  <a:tcPr anchor="ctr"/>
                </a:tc>
                <a:tc>
                  <a:txBody>
                    <a:bodyPr/>
                    <a:lstStyle/>
                    <a:p>
                      <a:pPr algn="ctr"/>
                      <a:r>
                        <a:rPr lang="es-MX" b="1" dirty="0" smtClean="0"/>
                        <a:t>16%</a:t>
                      </a:r>
                    </a:p>
                  </a:txBody>
                  <a:tcPr anchor="ctr"/>
                </a:tc>
              </a:tr>
              <a:tr h="640080">
                <a:tc>
                  <a:txBody>
                    <a:bodyPr/>
                    <a:lstStyle/>
                    <a:p>
                      <a:pPr algn="ctr"/>
                      <a:r>
                        <a:rPr lang="es-MX" b="1" dirty="0" smtClean="0"/>
                        <a:t>Al menos uno</a:t>
                      </a:r>
                      <a:endParaRPr lang="es-MX" b="1" dirty="0"/>
                    </a:p>
                  </a:txBody>
                  <a:tcPr anchor="ctr"/>
                </a:tc>
                <a:tc>
                  <a:txBody>
                    <a:bodyPr/>
                    <a:lstStyle/>
                    <a:p>
                      <a:pPr algn="ctr"/>
                      <a:r>
                        <a:rPr lang="es-MX" b="1" dirty="0" smtClean="0"/>
                        <a:t>84%</a:t>
                      </a:r>
                      <a:endParaRPr lang="es-MX" b="1" dirty="0"/>
                    </a:p>
                  </a:txBody>
                  <a:tcPr anchor="ctr"/>
                </a:tc>
              </a:tr>
            </a:tbl>
          </a:graphicData>
        </a:graphic>
      </p:graphicFrame>
      <p:sp>
        <p:nvSpPr>
          <p:cNvPr id="14" name="CuadroTexto 13"/>
          <p:cNvSpPr txBox="1"/>
          <p:nvPr/>
        </p:nvSpPr>
        <p:spPr>
          <a:xfrm>
            <a:off x="2556191" y="2316654"/>
            <a:ext cx="4081876" cy="707886"/>
          </a:xfrm>
          <a:prstGeom prst="rect">
            <a:avLst/>
          </a:prstGeom>
          <a:noFill/>
        </p:spPr>
        <p:txBody>
          <a:bodyPr wrap="square" rtlCol="0">
            <a:spAutoFit/>
          </a:bodyPr>
          <a:lstStyle/>
          <a:p>
            <a:pPr algn="ctr"/>
            <a:r>
              <a:rPr lang="es-MX" sz="2000" b="1" dirty="0" smtClean="0"/>
              <a:t>Porcentaje de trabajadores según su número de revisiones al SBC en 2015</a:t>
            </a:r>
            <a:endParaRPr lang="es-MX" sz="2000" b="1" baseline="30000" dirty="0" smtClean="0"/>
          </a:p>
        </p:txBody>
      </p:sp>
      <p:sp>
        <p:nvSpPr>
          <p:cNvPr id="15" name="6 Marcador de contenido"/>
          <p:cNvSpPr txBox="1">
            <a:spLocks/>
          </p:cNvSpPr>
          <p:nvPr/>
        </p:nvSpPr>
        <p:spPr>
          <a:xfrm>
            <a:off x="467544" y="404664"/>
            <a:ext cx="8280920" cy="1113988"/>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0"/>
              </a:spcBef>
              <a:spcAft>
                <a:spcPts val="1800"/>
              </a:spcAft>
              <a:buClr>
                <a:srgbClr val="182B47"/>
              </a:buClr>
              <a:buSzPct val="80000"/>
              <a:buFont typeface="Wingdings" pitchFamily="2" charset="2"/>
              <a:buChar char="n"/>
            </a:pPr>
            <a:r>
              <a:rPr lang="es-MX" sz="2400" i="0" dirty="0"/>
              <a:t>Una estimación global del efecto faro en el sector formal debe tomar en cuenta el efecto que un incremento del salario mínimo tiene sobre los salarios de todos los trabajadores formales.</a:t>
            </a:r>
          </a:p>
          <a:p>
            <a:pPr marL="0" lvl="2" indent="0">
              <a:lnSpc>
                <a:spcPct val="110000"/>
              </a:lnSpc>
              <a:spcBef>
                <a:spcPts val="600"/>
              </a:spcBef>
              <a:buClr>
                <a:srgbClr val="182B47"/>
              </a:buClr>
              <a:buSzPct val="80000"/>
              <a:buNone/>
            </a:pPr>
            <a:endParaRPr lang="es-MX" sz="2000" dirty="0" smtClean="0">
              <a:solidFill>
                <a:srgbClr val="182B47"/>
              </a:solidFill>
              <a:cs typeface="Arial" pitchFamily="34" charset="0"/>
            </a:endParaRPr>
          </a:p>
        </p:txBody>
      </p:sp>
    </p:spTree>
    <p:extLst>
      <p:ext uri="{BB962C8B-B14F-4D97-AF65-F5344CB8AC3E}">
        <p14:creationId xmlns:p14="http://schemas.microsoft.com/office/powerpoint/2010/main" val="434557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39</a:t>
            </a:fld>
            <a:endParaRPr lang="es-MX" dirty="0"/>
          </a:p>
        </p:txBody>
      </p:sp>
      <p:sp>
        <p:nvSpPr>
          <p:cNvPr id="8" name="11 CuadroTexto"/>
          <p:cNvSpPr txBox="1"/>
          <p:nvPr/>
        </p:nvSpPr>
        <p:spPr>
          <a:xfrm>
            <a:off x="247397" y="2294936"/>
            <a:ext cx="8717091" cy="461665"/>
          </a:xfrm>
          <a:prstGeom prst="rect">
            <a:avLst/>
          </a:prstGeom>
          <a:noFill/>
        </p:spPr>
        <p:txBody>
          <a:bodyPr wrap="square" rtlCol="0">
            <a:spAutoFit/>
          </a:bodyPr>
          <a:lstStyle/>
          <a:p>
            <a:pPr algn="ctr"/>
            <a:r>
              <a:rPr lang="es-MX" sz="2400" b="1" dirty="0" smtClean="0"/>
              <a:t>Cálculo del Efecto Faro Agregado</a:t>
            </a:r>
            <a:endParaRPr lang="es-MX" sz="2400" b="1" baseline="30000" dirty="0" smtClean="0"/>
          </a:p>
        </p:txBody>
      </p:sp>
      <p:sp>
        <p:nvSpPr>
          <p:cNvPr id="9" name="3 CuadroTexto"/>
          <p:cNvSpPr txBox="1"/>
          <p:nvPr/>
        </p:nvSpPr>
        <p:spPr>
          <a:xfrm>
            <a:off x="1181695" y="2935022"/>
            <a:ext cx="1035571" cy="461665"/>
          </a:xfrm>
          <a:prstGeom prst="rect">
            <a:avLst/>
          </a:prstGeom>
          <a:noFill/>
        </p:spPr>
        <p:txBody>
          <a:bodyPr wrap="square" rtlCol="0">
            <a:spAutoFit/>
          </a:bodyPr>
          <a:lstStyle/>
          <a:p>
            <a:r>
              <a:rPr lang="es-MX" sz="2400" dirty="0"/>
              <a:t>(</a:t>
            </a:r>
            <a:r>
              <a:rPr lang="es-MX" sz="2400" dirty="0" smtClean="0"/>
              <a:t>0.84)</a:t>
            </a:r>
            <a:endParaRPr lang="es-MX" sz="2400" dirty="0"/>
          </a:p>
        </p:txBody>
      </p:sp>
      <p:sp>
        <p:nvSpPr>
          <p:cNvPr id="10" name="6 Cerrar llave"/>
          <p:cNvSpPr/>
          <p:nvPr/>
        </p:nvSpPr>
        <p:spPr>
          <a:xfrm rot="5400000">
            <a:off x="2705611" y="3037935"/>
            <a:ext cx="242141" cy="9332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9 Cerrar llave"/>
          <p:cNvSpPr/>
          <p:nvPr/>
        </p:nvSpPr>
        <p:spPr>
          <a:xfrm rot="5400000">
            <a:off x="6088722" y="3271247"/>
            <a:ext cx="242143" cy="4666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0 Cerrar llave"/>
          <p:cNvSpPr/>
          <p:nvPr/>
        </p:nvSpPr>
        <p:spPr>
          <a:xfrm rot="5400000">
            <a:off x="1462159" y="3159834"/>
            <a:ext cx="242141" cy="717028"/>
          </a:xfrm>
          <a:prstGeom prst="rightBrace">
            <a:avLst/>
          </a:prstGeom>
          <a:noFill/>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11 Cerrar llave"/>
          <p:cNvSpPr/>
          <p:nvPr/>
        </p:nvSpPr>
        <p:spPr>
          <a:xfrm rot="5400000">
            <a:off x="4773475" y="3128758"/>
            <a:ext cx="242143" cy="822184"/>
          </a:xfrm>
          <a:prstGeom prst="rightBrace">
            <a:avLst/>
          </a:prstGeom>
          <a:noFill/>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12 CuadroTexto"/>
          <p:cNvSpPr txBox="1"/>
          <p:nvPr/>
        </p:nvSpPr>
        <p:spPr>
          <a:xfrm>
            <a:off x="2279264" y="3729197"/>
            <a:ext cx="1320680" cy="1477328"/>
          </a:xfrm>
          <a:prstGeom prst="rect">
            <a:avLst/>
          </a:prstGeom>
          <a:noFill/>
          <a:ln>
            <a:solidFill>
              <a:srgbClr val="92D050"/>
            </a:solidFill>
          </a:ln>
        </p:spPr>
        <p:txBody>
          <a:bodyPr wrap="square" lIns="0" tIns="0" rIns="0" bIns="0" rtlCol="0">
            <a:spAutoFit/>
          </a:bodyPr>
          <a:lstStyle/>
          <a:p>
            <a:pPr algn="ctr"/>
            <a:r>
              <a:rPr lang="es-MX" sz="1600" b="1" dirty="0" smtClean="0"/>
              <a:t>Efecto faro </a:t>
            </a:r>
          </a:p>
          <a:p>
            <a:pPr algn="ctr"/>
            <a:r>
              <a:rPr lang="es-MX" sz="1600" dirty="0"/>
              <a:t>e</a:t>
            </a:r>
            <a:r>
              <a:rPr lang="es-MX" sz="1600" dirty="0" smtClean="0"/>
              <a:t>n caso de haber tenido lugar una revisión salarial</a:t>
            </a:r>
          </a:p>
          <a:p>
            <a:pPr algn="ctr"/>
            <a:endParaRPr lang="es-MX" sz="1600" dirty="0"/>
          </a:p>
        </p:txBody>
      </p:sp>
      <p:sp>
        <p:nvSpPr>
          <p:cNvPr id="15" name="13 CuadroTexto"/>
          <p:cNvSpPr txBox="1"/>
          <p:nvPr/>
        </p:nvSpPr>
        <p:spPr>
          <a:xfrm>
            <a:off x="5644867" y="3790545"/>
            <a:ext cx="1303397" cy="1477328"/>
          </a:xfrm>
          <a:prstGeom prst="rect">
            <a:avLst/>
          </a:prstGeom>
          <a:noFill/>
          <a:ln>
            <a:solidFill>
              <a:srgbClr val="92D050"/>
            </a:solidFill>
          </a:ln>
        </p:spPr>
        <p:txBody>
          <a:bodyPr wrap="square" lIns="0" tIns="0" rIns="0" bIns="0" rtlCol="0">
            <a:spAutoFit/>
          </a:bodyPr>
          <a:lstStyle/>
          <a:p>
            <a:pPr algn="ctr"/>
            <a:r>
              <a:rPr lang="es-MX" sz="1600" b="1" dirty="0" smtClean="0"/>
              <a:t>Efecto faro </a:t>
            </a:r>
          </a:p>
          <a:p>
            <a:pPr algn="ctr"/>
            <a:r>
              <a:rPr lang="es-MX" sz="1600" dirty="0"/>
              <a:t>e</a:t>
            </a:r>
            <a:r>
              <a:rPr lang="es-MX" sz="1600" dirty="0" smtClean="0"/>
              <a:t>n caso de </a:t>
            </a:r>
            <a:r>
              <a:rPr lang="es-MX" sz="1600" b="1" dirty="0" smtClean="0"/>
              <a:t>NO</a:t>
            </a:r>
            <a:r>
              <a:rPr lang="es-MX" sz="1600" dirty="0" smtClean="0"/>
              <a:t> haber tenido lugar una revisión salarial</a:t>
            </a:r>
          </a:p>
          <a:p>
            <a:pPr algn="ctr"/>
            <a:endParaRPr lang="es-MX" sz="1600" dirty="0"/>
          </a:p>
        </p:txBody>
      </p:sp>
      <p:sp>
        <p:nvSpPr>
          <p:cNvPr id="16" name="14 CuadroTexto"/>
          <p:cNvSpPr txBox="1"/>
          <p:nvPr/>
        </p:nvSpPr>
        <p:spPr>
          <a:xfrm>
            <a:off x="683568" y="3729197"/>
            <a:ext cx="1465053" cy="1477328"/>
          </a:xfrm>
          <a:prstGeom prst="rect">
            <a:avLst/>
          </a:prstGeom>
          <a:noFill/>
          <a:ln>
            <a:solidFill>
              <a:schemeClr val="accent3"/>
            </a:solidFill>
          </a:ln>
        </p:spPr>
        <p:txBody>
          <a:bodyPr wrap="square" lIns="0" tIns="0" rIns="0" bIns="0" rtlCol="0">
            <a:spAutoFit/>
          </a:bodyPr>
          <a:lstStyle/>
          <a:p>
            <a:pPr algn="ctr"/>
            <a:r>
              <a:rPr lang="es-MX" sz="1600" dirty="0" smtClean="0"/>
              <a:t>Proporción de trabajadores que </a:t>
            </a:r>
          </a:p>
          <a:p>
            <a:pPr algn="ctr"/>
            <a:r>
              <a:rPr lang="es-MX" sz="1600" dirty="0"/>
              <a:t>r</a:t>
            </a:r>
            <a:r>
              <a:rPr lang="es-MX" sz="1600" dirty="0" smtClean="0"/>
              <a:t>ecibieron</a:t>
            </a:r>
          </a:p>
          <a:p>
            <a:pPr algn="ctr"/>
            <a:r>
              <a:rPr lang="es-MX" sz="1600" dirty="0" smtClean="0"/>
              <a:t>(al menos) un incremento salarial en el año</a:t>
            </a:r>
            <a:endParaRPr lang="es-MX" sz="1600" dirty="0"/>
          </a:p>
        </p:txBody>
      </p:sp>
      <p:sp>
        <p:nvSpPr>
          <p:cNvPr id="17" name="15 CuadroTexto"/>
          <p:cNvSpPr txBox="1"/>
          <p:nvPr/>
        </p:nvSpPr>
        <p:spPr>
          <a:xfrm>
            <a:off x="4116236" y="3790545"/>
            <a:ext cx="1411255" cy="1477328"/>
          </a:xfrm>
          <a:prstGeom prst="rect">
            <a:avLst/>
          </a:prstGeom>
          <a:noFill/>
          <a:ln>
            <a:solidFill>
              <a:schemeClr val="accent3"/>
            </a:solidFill>
          </a:ln>
        </p:spPr>
        <p:txBody>
          <a:bodyPr wrap="square" lIns="0" tIns="0" rIns="0" bIns="0" rtlCol="0">
            <a:spAutoFit/>
          </a:bodyPr>
          <a:lstStyle/>
          <a:p>
            <a:pPr algn="ctr"/>
            <a:r>
              <a:rPr lang="es-MX" sz="1600" dirty="0" smtClean="0"/>
              <a:t>Proporción de trabajadores que </a:t>
            </a:r>
            <a:r>
              <a:rPr lang="es-MX" sz="1600" b="1" dirty="0" smtClean="0"/>
              <a:t>NO</a:t>
            </a:r>
            <a:r>
              <a:rPr lang="es-MX" sz="1600" dirty="0" smtClean="0"/>
              <a:t> recibieron un incremento salarial en el año</a:t>
            </a:r>
          </a:p>
          <a:p>
            <a:pPr algn="ctr"/>
            <a:endParaRPr lang="es-MX" sz="1600" dirty="0"/>
          </a:p>
        </p:txBody>
      </p:sp>
      <p:sp>
        <p:nvSpPr>
          <p:cNvPr id="18" name="16 Cerrar llave"/>
          <p:cNvSpPr/>
          <p:nvPr/>
        </p:nvSpPr>
        <p:spPr>
          <a:xfrm rot="5400000">
            <a:off x="7549558" y="3102895"/>
            <a:ext cx="242143" cy="822184"/>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9" name="17 CuadroTexto"/>
          <p:cNvSpPr txBox="1"/>
          <p:nvPr/>
        </p:nvSpPr>
        <p:spPr>
          <a:xfrm>
            <a:off x="7156190" y="3767601"/>
            <a:ext cx="968566" cy="430887"/>
          </a:xfrm>
          <a:prstGeom prst="rect">
            <a:avLst/>
          </a:prstGeom>
          <a:noFill/>
          <a:ln>
            <a:solidFill>
              <a:srgbClr val="C00000"/>
            </a:solidFill>
          </a:ln>
        </p:spPr>
        <p:txBody>
          <a:bodyPr wrap="square" lIns="0" tIns="0" rIns="0" bIns="0" rtlCol="0">
            <a:spAutoFit/>
          </a:bodyPr>
          <a:lstStyle/>
          <a:p>
            <a:pPr algn="ctr"/>
            <a:r>
              <a:rPr lang="es-MX" sz="1400" b="1" dirty="0" smtClean="0"/>
              <a:t>Efecto faro </a:t>
            </a:r>
          </a:p>
          <a:p>
            <a:pPr algn="ctr"/>
            <a:r>
              <a:rPr lang="es-MX" sz="1400" b="1" dirty="0" smtClean="0"/>
              <a:t>Agregado</a:t>
            </a:r>
            <a:endParaRPr lang="es-MX" sz="1400" b="1" dirty="0"/>
          </a:p>
        </p:txBody>
      </p:sp>
      <p:sp>
        <p:nvSpPr>
          <p:cNvPr id="20" name="3 CuadroTexto"/>
          <p:cNvSpPr txBox="1"/>
          <p:nvPr/>
        </p:nvSpPr>
        <p:spPr>
          <a:xfrm>
            <a:off x="4393341" y="2892301"/>
            <a:ext cx="1079920" cy="461665"/>
          </a:xfrm>
          <a:prstGeom prst="rect">
            <a:avLst/>
          </a:prstGeom>
          <a:noFill/>
        </p:spPr>
        <p:txBody>
          <a:bodyPr wrap="square" rtlCol="0">
            <a:spAutoFit/>
          </a:bodyPr>
          <a:lstStyle/>
          <a:p>
            <a:r>
              <a:rPr lang="es-MX" sz="2400" dirty="0" smtClean="0"/>
              <a:t>( </a:t>
            </a:r>
            <a:r>
              <a:rPr lang="es-MX" sz="2400" dirty="0"/>
              <a:t>0.16 </a:t>
            </a:r>
            <a:r>
              <a:rPr lang="es-MX" sz="2400" dirty="0" smtClean="0"/>
              <a:t>)</a:t>
            </a:r>
            <a:endParaRPr lang="es-MX" sz="2400" dirty="0"/>
          </a:p>
        </p:txBody>
      </p:sp>
      <p:sp>
        <p:nvSpPr>
          <p:cNvPr id="21" name="3 CuadroTexto"/>
          <p:cNvSpPr txBox="1"/>
          <p:nvPr/>
        </p:nvSpPr>
        <p:spPr>
          <a:xfrm>
            <a:off x="5857171" y="2882024"/>
            <a:ext cx="826169" cy="461665"/>
          </a:xfrm>
          <a:prstGeom prst="rect">
            <a:avLst/>
          </a:prstGeom>
          <a:noFill/>
        </p:spPr>
        <p:txBody>
          <a:bodyPr wrap="square" rtlCol="0">
            <a:spAutoFit/>
          </a:bodyPr>
          <a:lstStyle/>
          <a:p>
            <a:r>
              <a:rPr lang="es-MX" sz="2400" dirty="0" smtClean="0"/>
              <a:t> ( 0 )</a:t>
            </a:r>
            <a:endParaRPr lang="es-MX" sz="2400" dirty="0"/>
          </a:p>
        </p:txBody>
      </p:sp>
      <p:sp>
        <p:nvSpPr>
          <p:cNvPr id="22" name="3 CuadroTexto"/>
          <p:cNvSpPr txBox="1"/>
          <p:nvPr/>
        </p:nvSpPr>
        <p:spPr>
          <a:xfrm>
            <a:off x="6948264" y="2873603"/>
            <a:ext cx="1341454" cy="461665"/>
          </a:xfrm>
          <a:prstGeom prst="rect">
            <a:avLst/>
          </a:prstGeom>
          <a:noFill/>
        </p:spPr>
        <p:txBody>
          <a:bodyPr wrap="square" rtlCol="0">
            <a:spAutoFit/>
          </a:bodyPr>
          <a:lstStyle/>
          <a:p>
            <a:r>
              <a:rPr lang="es-MX" sz="2400" dirty="0" smtClean="0"/>
              <a:t>=   0.85</a:t>
            </a:r>
            <a:endParaRPr lang="es-MX" sz="2400" dirty="0"/>
          </a:p>
        </p:txBody>
      </p:sp>
      <p:sp>
        <p:nvSpPr>
          <p:cNvPr id="23" name="3 CuadroTexto"/>
          <p:cNvSpPr txBox="1"/>
          <p:nvPr/>
        </p:nvSpPr>
        <p:spPr>
          <a:xfrm>
            <a:off x="3666616" y="2912271"/>
            <a:ext cx="449620" cy="461665"/>
          </a:xfrm>
          <a:prstGeom prst="rect">
            <a:avLst/>
          </a:prstGeom>
          <a:noFill/>
        </p:spPr>
        <p:txBody>
          <a:bodyPr wrap="square" rtlCol="0">
            <a:spAutoFit/>
          </a:bodyPr>
          <a:lstStyle/>
          <a:p>
            <a:r>
              <a:rPr lang="es-MX" sz="2400" dirty="0" smtClean="0"/>
              <a:t> + </a:t>
            </a:r>
            <a:endParaRPr lang="es-MX" sz="2400" dirty="0"/>
          </a:p>
        </p:txBody>
      </p:sp>
      <p:sp>
        <p:nvSpPr>
          <p:cNvPr id="24" name="3 CuadroTexto"/>
          <p:cNvSpPr txBox="1"/>
          <p:nvPr/>
        </p:nvSpPr>
        <p:spPr>
          <a:xfrm>
            <a:off x="2358236" y="2938954"/>
            <a:ext cx="1241708" cy="461665"/>
          </a:xfrm>
          <a:prstGeom prst="rect">
            <a:avLst/>
          </a:prstGeom>
          <a:noFill/>
        </p:spPr>
        <p:txBody>
          <a:bodyPr wrap="square" rtlCol="0">
            <a:spAutoFit/>
          </a:bodyPr>
          <a:lstStyle/>
          <a:p>
            <a:r>
              <a:rPr lang="es-MX" sz="2400" dirty="0" smtClean="0"/>
              <a:t>(1.013)</a:t>
            </a:r>
            <a:endParaRPr lang="es-MX" sz="2400" dirty="0"/>
          </a:p>
        </p:txBody>
      </p:sp>
    </p:spTree>
    <p:extLst>
      <p:ext uri="{BB962C8B-B14F-4D97-AF65-F5344CB8AC3E}">
        <p14:creationId xmlns:p14="http://schemas.microsoft.com/office/powerpoint/2010/main" val="3626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6" name="5 Rectángulo redondeado"/>
          <p:cNvSpPr/>
          <p:nvPr/>
        </p:nvSpPr>
        <p:spPr>
          <a:xfrm>
            <a:off x="1763685" y="1132613"/>
            <a:ext cx="6696747" cy="864096"/>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FFFFFF"/>
                </a:solidFill>
              </a:rPr>
              <a:t>Antecedentes</a:t>
            </a:r>
            <a:endParaRPr lang="es-MX" sz="3200" b="1" dirty="0">
              <a:solidFill>
                <a:srgbClr val="FFFFFF"/>
              </a:solidFill>
            </a:endParaRPr>
          </a:p>
        </p:txBody>
      </p:sp>
      <p:sp>
        <p:nvSpPr>
          <p:cNvPr id="7" name="6 Rectángulo redondeado"/>
          <p:cNvSpPr/>
          <p:nvPr/>
        </p:nvSpPr>
        <p:spPr>
          <a:xfrm>
            <a:off x="611560" y="1028353"/>
            <a:ext cx="1152128" cy="1008112"/>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FFFFFF"/>
                </a:solidFill>
              </a:rPr>
              <a:t>1</a:t>
            </a:r>
            <a:endParaRPr lang="es-MX" sz="3200" b="1" dirty="0">
              <a:solidFill>
                <a:srgbClr val="FFFFFF"/>
              </a:solidFill>
            </a:endParaRPr>
          </a:p>
        </p:txBody>
      </p:sp>
      <p:sp>
        <p:nvSpPr>
          <p:cNvPr id="8" name="7 Rectángulo redondeado"/>
          <p:cNvSpPr/>
          <p:nvPr/>
        </p:nvSpPr>
        <p:spPr>
          <a:xfrm>
            <a:off x="1754313" y="4005064"/>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 y resultados</a:t>
            </a:r>
            <a:endParaRPr lang="es-MX" sz="3200" b="1" dirty="0">
              <a:solidFill>
                <a:srgbClr val="4D4D4D"/>
              </a:solidFill>
            </a:endParaRPr>
          </a:p>
        </p:txBody>
      </p:sp>
      <p:sp>
        <p:nvSpPr>
          <p:cNvPr id="9" name="8 Rectángulo redondeado"/>
          <p:cNvSpPr/>
          <p:nvPr/>
        </p:nvSpPr>
        <p:spPr>
          <a:xfrm>
            <a:off x="611556" y="3933056"/>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3</a:t>
            </a:r>
            <a:endParaRPr lang="es-MX" sz="3200" b="1" dirty="0">
              <a:solidFill>
                <a:srgbClr val="4D4D4D"/>
              </a:solidFill>
            </a:endParaRPr>
          </a:p>
        </p:txBody>
      </p:sp>
      <p:sp>
        <p:nvSpPr>
          <p:cNvPr id="14" name="13 Rectángulo redondeado"/>
          <p:cNvSpPr/>
          <p:nvPr/>
        </p:nvSpPr>
        <p:spPr>
          <a:xfrm>
            <a:off x="1763685" y="2636912"/>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Estadísticas descriptivas </a:t>
            </a:r>
            <a:endParaRPr lang="es-MX" sz="3200" b="1" dirty="0">
              <a:solidFill>
                <a:srgbClr val="4D4D4D"/>
              </a:solidFill>
            </a:endParaRPr>
          </a:p>
        </p:txBody>
      </p:sp>
      <p:sp>
        <p:nvSpPr>
          <p:cNvPr id="15" name="14 Rectángulo redondeado"/>
          <p:cNvSpPr/>
          <p:nvPr/>
        </p:nvSpPr>
        <p:spPr>
          <a:xfrm>
            <a:off x="611556" y="2564904"/>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4</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4</a:t>
            </a:fld>
            <a:endParaRPr lang="es-MX" dirty="0">
              <a:solidFill>
                <a:srgbClr val="FFFFFF"/>
              </a:solidFill>
            </a:endParaRPr>
          </a:p>
        </p:txBody>
      </p:sp>
      <p:sp>
        <p:nvSpPr>
          <p:cNvPr id="11" name="7 Rectángulo redondeado"/>
          <p:cNvSpPr/>
          <p:nvPr/>
        </p:nvSpPr>
        <p:spPr>
          <a:xfrm>
            <a:off x="1763685" y="5301208"/>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12" name="8 Rectángulo redondeado"/>
          <p:cNvSpPr/>
          <p:nvPr/>
        </p:nvSpPr>
        <p:spPr>
          <a:xfrm>
            <a:off x="620928" y="5229200"/>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4</a:t>
            </a:r>
            <a:endParaRPr lang="es-MX" sz="3200" b="1" dirty="0">
              <a:solidFill>
                <a:srgbClr val="4D4D4D"/>
              </a:solidFill>
            </a:endParaRPr>
          </a:p>
        </p:txBody>
      </p:sp>
    </p:spTree>
    <p:extLst>
      <p:ext uri="{BB962C8B-B14F-4D97-AF65-F5344CB8AC3E}">
        <p14:creationId xmlns:p14="http://schemas.microsoft.com/office/powerpoint/2010/main" val="517389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extLst>
              <p:ext uri="{D42A27DB-BD31-4B8C-83A1-F6EECF244321}">
                <p14:modId xmlns:p14="http://schemas.microsoft.com/office/powerpoint/2010/main" val="2869635013"/>
              </p:ext>
            </p:extLst>
          </p:nvPr>
        </p:nvPicPr>
        <p:blipFill>
          <a:blip r:embed="rId3"/>
          <a:stretch>
            <a:fillRect/>
          </a:stretch>
        </p:blipFill>
        <p:spPr>
          <a:xfrm>
            <a:off x="1119188" y="2205038"/>
            <a:ext cx="6945312" cy="3924300"/>
          </a:xfrm>
          <a:prstGeom prst="rect">
            <a:avLst/>
          </a:prstGeom>
        </p:spPr>
      </p:pic>
      <p:sp>
        <p:nvSpPr>
          <p:cNvPr id="9" name="2 Subtítulo"/>
          <p:cNvSpPr txBox="1">
            <a:spLocks/>
          </p:cNvSpPr>
          <p:nvPr/>
        </p:nvSpPr>
        <p:spPr>
          <a:xfrm>
            <a:off x="499948" y="717674"/>
            <a:ext cx="8186852" cy="501558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0"/>
              </a:spcBef>
              <a:spcAft>
                <a:spcPts val="1800"/>
              </a:spcAft>
              <a:buClr>
                <a:srgbClr val="182B47"/>
              </a:buClr>
              <a:buSzPct val="80000"/>
              <a:buFont typeface="Wingdings" pitchFamily="2" charset="2"/>
              <a:buChar char="n"/>
            </a:pPr>
            <a:r>
              <a:rPr lang="es-MX" sz="2400" i="0" dirty="0" smtClean="0"/>
              <a:t>Se calcula el efecto faro total utilizando las especificaciones que estiman el efecto faro para cada grupo de ingreso. </a:t>
            </a:r>
          </a:p>
          <a:p>
            <a:pPr marL="0" lvl="1" indent="0">
              <a:lnSpc>
                <a:spcPct val="110000"/>
              </a:lnSpc>
              <a:spcBef>
                <a:spcPts val="0"/>
              </a:spcBef>
              <a:spcAft>
                <a:spcPts val="600"/>
              </a:spcAft>
              <a:buClr>
                <a:srgbClr val="182B47"/>
              </a:buClr>
              <a:buSzPct val="80000"/>
              <a:buNone/>
            </a:pPr>
            <a:endParaRPr lang="es-MX" sz="1800" i="0" dirty="0" smtClean="0"/>
          </a:p>
          <a:p>
            <a:pPr marL="0" lvl="1" indent="0">
              <a:lnSpc>
                <a:spcPct val="110000"/>
              </a:lnSpc>
              <a:spcBef>
                <a:spcPts val="0"/>
              </a:spcBef>
              <a:spcAft>
                <a:spcPts val="600"/>
              </a:spcAft>
              <a:buClr>
                <a:srgbClr val="182B47"/>
              </a:buClr>
              <a:buSzPct val="80000"/>
              <a:buNone/>
            </a:pPr>
            <a:endParaRPr lang="es-MX" sz="1800" i="0" dirty="0"/>
          </a:p>
          <a:p>
            <a:pPr marL="0" lvl="1" indent="0">
              <a:lnSpc>
                <a:spcPct val="110000"/>
              </a:lnSpc>
              <a:spcBef>
                <a:spcPts val="0"/>
              </a:spcBef>
              <a:spcAft>
                <a:spcPts val="600"/>
              </a:spcAft>
              <a:buClr>
                <a:srgbClr val="182B47"/>
              </a:buClr>
              <a:buSzPct val="80000"/>
              <a:buNone/>
            </a:pPr>
            <a:endParaRPr lang="es-MX" sz="1800" i="0" dirty="0" smtClean="0"/>
          </a:p>
          <a:p>
            <a:pPr marL="0" lvl="1" indent="0">
              <a:lnSpc>
                <a:spcPct val="110000"/>
              </a:lnSpc>
              <a:spcBef>
                <a:spcPts val="0"/>
              </a:spcBef>
              <a:spcAft>
                <a:spcPts val="600"/>
              </a:spcAft>
              <a:buClr>
                <a:srgbClr val="182B47"/>
              </a:buClr>
              <a:buSzPct val="80000"/>
              <a:buNone/>
            </a:pPr>
            <a:endParaRPr lang="es-MX" sz="1800" i="0" dirty="0"/>
          </a:p>
        </p:txBody>
      </p:sp>
      <p:sp>
        <p:nvSpPr>
          <p:cNvPr id="3" name="2 Marcador de número de diapositiva"/>
          <p:cNvSpPr>
            <a:spLocks noGrp="1"/>
          </p:cNvSpPr>
          <p:nvPr>
            <p:ph type="sldNum" sz="quarter" idx="12"/>
          </p:nvPr>
        </p:nvSpPr>
        <p:spPr/>
        <p:txBody>
          <a:bodyPr/>
          <a:lstStyle/>
          <a:p>
            <a:fld id="{8E002BF4-BBF3-4639-B0BE-64A04A870BC8}" type="slidenum">
              <a:rPr lang="es-MX" smtClean="0"/>
              <a:pPr/>
              <a:t>40</a:t>
            </a:fld>
            <a:endParaRPr lang="es-MX" dirty="0"/>
          </a:p>
        </p:txBody>
      </p:sp>
      <p:sp>
        <p:nvSpPr>
          <p:cNvPr id="5" name="6 Marcador de contenido"/>
          <p:cNvSpPr txBox="1">
            <a:spLocks/>
          </p:cNvSpPr>
          <p:nvPr/>
        </p:nvSpPr>
        <p:spPr>
          <a:xfrm>
            <a:off x="305425" y="5877272"/>
            <a:ext cx="8258340" cy="657854"/>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76213" fontAlgn="base">
              <a:lnSpc>
                <a:spcPct val="90000"/>
              </a:lnSpc>
              <a:spcBef>
                <a:spcPct val="0"/>
              </a:spcBef>
              <a:spcAft>
                <a:spcPct val="0"/>
              </a:spcAft>
              <a:buNone/>
            </a:pPr>
            <a:r>
              <a:rPr lang="es-MX" sz="800" dirty="0"/>
              <a:t>1/ Se utilizó la distribución salarial de los trabajadores afiliados al IMSS en diciembre de 2015 a nivel nacional.</a:t>
            </a:r>
          </a:p>
          <a:p>
            <a:pPr marL="0" indent="-176213" fontAlgn="base">
              <a:lnSpc>
                <a:spcPct val="90000"/>
              </a:lnSpc>
              <a:spcBef>
                <a:spcPct val="0"/>
              </a:spcBef>
              <a:spcAft>
                <a:spcPct val="0"/>
              </a:spcAft>
              <a:buNone/>
            </a:pPr>
            <a:r>
              <a:rPr lang="es-MX" sz="800" dirty="0"/>
              <a:t>2/ Porcentaje observado en la muestra seleccionada.</a:t>
            </a:r>
          </a:p>
          <a:p>
            <a:pPr marL="0" indent="-176213" fontAlgn="base">
              <a:lnSpc>
                <a:spcPct val="90000"/>
              </a:lnSpc>
              <a:spcBef>
                <a:spcPct val="0"/>
              </a:spcBef>
              <a:spcAft>
                <a:spcPct val="0"/>
              </a:spcAft>
              <a:buNone/>
            </a:pPr>
            <a:r>
              <a:rPr lang="es-MX" sz="800" dirty="0" smtClean="0"/>
              <a:t>en </a:t>
            </a:r>
            <a:r>
              <a:rPr lang="es-MX" sz="800" dirty="0"/>
              <a:t>dicho nivel, la variación anual del salario de estos trabajadores podría incrementarse mecánicamente con una magnitud igual al incremento al salario mínimo. </a:t>
            </a:r>
          </a:p>
          <a:p>
            <a:pPr marL="0" indent="-176213" fontAlgn="base">
              <a:lnSpc>
                <a:spcPct val="90000"/>
              </a:lnSpc>
              <a:spcBef>
                <a:spcPct val="0"/>
              </a:spcBef>
              <a:spcAft>
                <a:spcPct val="0"/>
              </a:spcAft>
              <a:buNone/>
            </a:pPr>
            <a:r>
              <a:rPr lang="es-MX" sz="800" dirty="0"/>
              <a:t>3</a:t>
            </a:r>
            <a:r>
              <a:rPr lang="es-MX" sz="800" dirty="0" smtClean="0"/>
              <a:t>/ </a:t>
            </a:r>
            <a:r>
              <a:rPr lang="es-MX" sz="800" dirty="0"/>
              <a:t>El efecto ponderado total está </a:t>
            </a:r>
            <a:r>
              <a:rPr lang="es-MX" sz="800" dirty="0" smtClean="0"/>
              <a:t>determinado </a:t>
            </a:r>
            <a:r>
              <a:rPr lang="es-MX" sz="800" dirty="0"/>
              <a:t>por la suma de los efectos faro por grupo ponderada por el participación de cada grupo en el total de trabajadores.</a:t>
            </a:r>
          </a:p>
        </p:txBody>
      </p:sp>
      <p:sp>
        <p:nvSpPr>
          <p:cNvPr id="10" name="11 CuadroTexto"/>
          <p:cNvSpPr txBox="1"/>
          <p:nvPr/>
        </p:nvSpPr>
        <p:spPr>
          <a:xfrm>
            <a:off x="260161" y="2060848"/>
            <a:ext cx="8632319" cy="605294"/>
          </a:xfrm>
          <a:prstGeom prst="rect">
            <a:avLst/>
          </a:prstGeom>
          <a:noFill/>
        </p:spPr>
        <p:txBody>
          <a:bodyPr wrap="square" rtlCol="0">
            <a:spAutoFit/>
          </a:bodyPr>
          <a:lstStyle/>
          <a:p>
            <a:pPr algn="ctr"/>
            <a:r>
              <a:rPr lang="es-MX" sz="2000" b="1" dirty="0" smtClean="0"/>
              <a:t>Cálculo del efecto </a:t>
            </a:r>
            <a:r>
              <a:rPr lang="es-MX" sz="2000" b="1" dirty="0"/>
              <a:t>f</a:t>
            </a:r>
            <a:r>
              <a:rPr lang="es-MX" sz="2000" b="1" dirty="0" smtClean="0"/>
              <a:t>aro </a:t>
            </a:r>
            <a:r>
              <a:rPr lang="es-MX" sz="2000" b="1" dirty="0"/>
              <a:t>t</a:t>
            </a:r>
            <a:r>
              <a:rPr lang="es-MX" sz="2000" b="1" dirty="0" smtClean="0"/>
              <a:t>otal con base en los efectos </a:t>
            </a:r>
            <a:r>
              <a:rPr lang="es-MX" sz="2000" b="1" dirty="0"/>
              <a:t>f</a:t>
            </a:r>
            <a:r>
              <a:rPr lang="es-MX" sz="2000" b="1" dirty="0" smtClean="0"/>
              <a:t>aro por grupo de ingreso</a:t>
            </a:r>
          </a:p>
          <a:p>
            <a:pPr algn="ctr"/>
            <a:endParaRPr lang="es-MX" sz="2000" b="1" baseline="30000" dirty="0" smtClean="0"/>
          </a:p>
        </p:txBody>
      </p:sp>
    </p:spTree>
    <p:extLst>
      <p:ext uri="{BB962C8B-B14F-4D97-AF65-F5344CB8AC3E}">
        <p14:creationId xmlns:p14="http://schemas.microsoft.com/office/powerpoint/2010/main" val="3168352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6" name="5 Rectángulo redondeado"/>
          <p:cNvSpPr/>
          <p:nvPr/>
        </p:nvSpPr>
        <p:spPr>
          <a:xfrm>
            <a:off x="1763685" y="1132613"/>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Antecedentes</a:t>
            </a:r>
            <a:endParaRPr lang="es-MX" sz="3200" b="1" dirty="0">
              <a:solidFill>
                <a:srgbClr val="4D4D4D"/>
              </a:solidFill>
            </a:endParaRPr>
          </a:p>
        </p:txBody>
      </p:sp>
      <p:sp>
        <p:nvSpPr>
          <p:cNvPr id="7" name="6 Rectángulo redondeado"/>
          <p:cNvSpPr/>
          <p:nvPr/>
        </p:nvSpPr>
        <p:spPr>
          <a:xfrm>
            <a:off x="611560" y="1028353"/>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8" name="7 Rectángulo redondeado"/>
          <p:cNvSpPr/>
          <p:nvPr/>
        </p:nvSpPr>
        <p:spPr>
          <a:xfrm>
            <a:off x="1763685" y="4954369"/>
            <a:ext cx="6696747" cy="864096"/>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FFFFFF"/>
                </a:solidFill>
              </a:rPr>
              <a:t>Consideraciones finales</a:t>
            </a:r>
            <a:endParaRPr lang="es-MX" sz="3200" b="1" dirty="0">
              <a:solidFill>
                <a:srgbClr val="FFFFFF"/>
              </a:solidFill>
            </a:endParaRPr>
          </a:p>
        </p:txBody>
      </p:sp>
      <p:sp>
        <p:nvSpPr>
          <p:cNvPr id="9" name="8 Rectángulo redondeado"/>
          <p:cNvSpPr/>
          <p:nvPr/>
        </p:nvSpPr>
        <p:spPr>
          <a:xfrm>
            <a:off x="611560" y="4869160"/>
            <a:ext cx="1152128" cy="1008112"/>
          </a:xfrm>
          <a:prstGeom prst="roundRect">
            <a:avLst/>
          </a:prstGeom>
          <a:solidFill>
            <a:srgbClr val="1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FFFFFF"/>
                </a:solidFill>
              </a:rPr>
              <a:t>4</a:t>
            </a:r>
          </a:p>
        </p:txBody>
      </p:sp>
      <p:sp>
        <p:nvSpPr>
          <p:cNvPr id="14" name="13 Rectángulo redondeado"/>
          <p:cNvSpPr/>
          <p:nvPr/>
        </p:nvSpPr>
        <p:spPr>
          <a:xfrm>
            <a:off x="1763685" y="2457331"/>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Estadísticas descriptivas </a:t>
            </a:r>
          </a:p>
        </p:txBody>
      </p:sp>
      <p:sp>
        <p:nvSpPr>
          <p:cNvPr id="15" name="14 Rectángulo redondeado"/>
          <p:cNvSpPr/>
          <p:nvPr/>
        </p:nvSpPr>
        <p:spPr>
          <a:xfrm>
            <a:off x="611560" y="2372122"/>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41</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41</a:t>
            </a:fld>
            <a:endParaRPr lang="es-MX" dirty="0">
              <a:solidFill>
                <a:srgbClr val="FFFFFF"/>
              </a:solidFill>
            </a:endParaRPr>
          </a:p>
        </p:txBody>
      </p:sp>
      <p:sp>
        <p:nvSpPr>
          <p:cNvPr id="11" name="13 Rectángulo redondeado"/>
          <p:cNvSpPr/>
          <p:nvPr/>
        </p:nvSpPr>
        <p:spPr>
          <a:xfrm>
            <a:off x="1763685" y="3730233"/>
            <a:ext cx="6696747" cy="86409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 y resultados</a:t>
            </a:r>
            <a:endParaRPr lang="es-MX" sz="3200" b="1" dirty="0">
              <a:solidFill>
                <a:srgbClr val="4D4D4D"/>
              </a:solidFill>
            </a:endParaRPr>
          </a:p>
        </p:txBody>
      </p:sp>
      <p:sp>
        <p:nvSpPr>
          <p:cNvPr id="12" name="14 Rectángulo redondeado"/>
          <p:cNvSpPr/>
          <p:nvPr/>
        </p:nvSpPr>
        <p:spPr>
          <a:xfrm>
            <a:off x="611560" y="3645024"/>
            <a:ext cx="1152128" cy="100811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3</a:t>
            </a:r>
            <a:endParaRPr lang="es-MX" sz="3200" b="1" dirty="0">
              <a:solidFill>
                <a:srgbClr val="4D4D4D"/>
              </a:solidFill>
            </a:endParaRPr>
          </a:p>
        </p:txBody>
      </p:sp>
    </p:spTree>
    <p:extLst>
      <p:ext uri="{BB962C8B-B14F-4D97-AF65-F5344CB8AC3E}">
        <p14:creationId xmlns:p14="http://schemas.microsoft.com/office/powerpoint/2010/main" val="3921018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42</a:t>
            </a:fld>
            <a:endParaRPr lang="es-MX" dirty="0"/>
          </a:p>
        </p:txBody>
      </p:sp>
      <p:sp>
        <p:nvSpPr>
          <p:cNvPr id="6" name="6 Marcador de contenido"/>
          <p:cNvSpPr txBox="1">
            <a:spLocks/>
          </p:cNvSpPr>
          <p:nvPr/>
        </p:nvSpPr>
        <p:spPr>
          <a:xfrm>
            <a:off x="467544" y="476672"/>
            <a:ext cx="8280920" cy="468052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600"/>
              </a:spcBef>
              <a:spcAft>
                <a:spcPts val="600"/>
              </a:spcAft>
              <a:buClr>
                <a:srgbClr val="182B47"/>
              </a:buClr>
              <a:buSzPct val="80000"/>
              <a:buFont typeface="Wingdings" pitchFamily="2" charset="2"/>
              <a:buChar char="n"/>
            </a:pPr>
            <a:r>
              <a:rPr lang="es-MX" sz="2400" i="0" dirty="0" smtClean="0">
                <a:cs typeface="Aparajita" panose="020B0604020202020204" pitchFamily="34" charset="0"/>
              </a:rPr>
              <a:t>En este análisis se </a:t>
            </a:r>
            <a:r>
              <a:rPr lang="es-MX" sz="2400" i="0" dirty="0">
                <a:cs typeface="Aparajita" panose="020B0604020202020204" pitchFamily="34" charset="0"/>
              </a:rPr>
              <a:t>cuantificó el impacto que </a:t>
            </a:r>
            <a:r>
              <a:rPr lang="es-MX" sz="2400" i="0" dirty="0" smtClean="0">
                <a:cs typeface="Aparajita" panose="020B0604020202020204" pitchFamily="34" charset="0"/>
              </a:rPr>
              <a:t>un </a:t>
            </a:r>
            <a:r>
              <a:rPr lang="es-MX" sz="2400" i="0" dirty="0">
                <a:cs typeface="Aparajita" panose="020B0604020202020204" pitchFamily="34" charset="0"/>
              </a:rPr>
              <a:t>cambio en el salario mínimo </a:t>
            </a:r>
            <a:r>
              <a:rPr lang="es-MX" sz="2400" i="0" dirty="0" smtClean="0">
                <a:cs typeface="Aparajita" panose="020B0604020202020204" pitchFamily="34" charset="0"/>
              </a:rPr>
              <a:t>tiene sobre </a:t>
            </a:r>
            <a:r>
              <a:rPr lang="es-MX" sz="2400" i="0" dirty="0">
                <a:cs typeface="Aparajita" panose="020B0604020202020204" pitchFamily="34" charset="0"/>
              </a:rPr>
              <a:t>el SBC y se encontró una </a:t>
            </a:r>
            <a:r>
              <a:rPr lang="es-MX" sz="2400" i="0" dirty="0" smtClean="0">
                <a:cs typeface="Aparajita" panose="020B0604020202020204" pitchFamily="34" charset="0"/>
              </a:rPr>
              <a:t>elasticidad promedio </a:t>
            </a:r>
            <a:r>
              <a:rPr lang="es-MX" sz="2400" i="0" dirty="0">
                <a:cs typeface="Aparajita" panose="020B0604020202020204" pitchFamily="34" charset="0"/>
              </a:rPr>
              <a:t>de </a:t>
            </a:r>
            <a:r>
              <a:rPr lang="es-MX" sz="2400" i="0" dirty="0" smtClean="0">
                <a:cs typeface="Aparajita" panose="020B0604020202020204" pitchFamily="34" charset="0"/>
              </a:rPr>
              <a:t>1 para los trabajadores que reciben al menos una revisión salarial en el año.</a:t>
            </a:r>
          </a:p>
          <a:p>
            <a:pPr marL="342900" lvl="1" indent="-342900">
              <a:spcBef>
                <a:spcPts val="600"/>
              </a:spcBef>
              <a:spcAft>
                <a:spcPts val="600"/>
              </a:spcAft>
              <a:buClr>
                <a:srgbClr val="182B47"/>
              </a:buClr>
              <a:buSzPct val="80000"/>
              <a:buFont typeface="Wingdings" pitchFamily="2" charset="2"/>
              <a:buChar char="n"/>
            </a:pPr>
            <a:r>
              <a:rPr lang="es-MX" sz="2400" i="0" dirty="0" smtClean="0">
                <a:cs typeface="Aparajita" panose="020B0604020202020204" pitchFamily="34" charset="0"/>
              </a:rPr>
              <a:t>No obstante, aproximadamente 16 por ciento de los trabajadores afiliados al IMSS no reciben ninguna revisión salarial en el año.</a:t>
            </a:r>
          </a:p>
          <a:p>
            <a:pPr marL="342900" lvl="1" indent="-342900">
              <a:spcBef>
                <a:spcPts val="600"/>
              </a:spcBef>
              <a:spcAft>
                <a:spcPts val="600"/>
              </a:spcAft>
              <a:buClr>
                <a:srgbClr val="182B47"/>
              </a:buClr>
              <a:buSzPct val="80000"/>
              <a:buFont typeface="Wingdings" pitchFamily="2" charset="2"/>
              <a:buChar char="n"/>
            </a:pPr>
            <a:r>
              <a:rPr lang="es-MX" sz="2400" b="1" i="0" dirty="0" smtClean="0">
                <a:cs typeface="Aparajita" panose="020B0604020202020204" pitchFamily="34" charset="0"/>
              </a:rPr>
              <a:t>Así, el efecto ponderado, tomando en cuenta estos dos tipos de trabajadores, resulta en una estimación del efecto faro total en el sector formal de 0.85</a:t>
            </a:r>
            <a:r>
              <a:rPr lang="es-MX" sz="2400" i="0" dirty="0" smtClean="0">
                <a:cs typeface="Aparajita" panose="020B0604020202020204" pitchFamily="34" charset="0"/>
              </a:rPr>
              <a:t>.</a:t>
            </a:r>
          </a:p>
          <a:p>
            <a:pPr marL="342900" lvl="1" indent="-342900">
              <a:spcBef>
                <a:spcPts val="600"/>
              </a:spcBef>
              <a:spcAft>
                <a:spcPts val="600"/>
              </a:spcAft>
              <a:buClr>
                <a:srgbClr val="182B47"/>
              </a:buClr>
              <a:buSzPct val="80000"/>
              <a:buFont typeface="Wingdings" pitchFamily="2" charset="2"/>
              <a:buChar char="n"/>
            </a:pPr>
            <a:r>
              <a:rPr lang="es-MX" sz="2400" i="0" dirty="0" smtClean="0">
                <a:cs typeface="Aparajita" panose="020B0604020202020204" pitchFamily="34" charset="0"/>
              </a:rPr>
              <a:t>Este resultado está en línea con la percepción de que en México el salario mínimo se utiliza de manera relativamente frecuente como referente principal en la determinación de los demás salarios del sector formal.  </a:t>
            </a:r>
            <a:endParaRPr lang="es-MX" sz="2400" i="0" dirty="0">
              <a:solidFill>
                <a:srgbClr val="182B47"/>
              </a:solidFill>
              <a:cs typeface="Aparajita" panose="020B0604020202020204" pitchFamily="34" charset="0"/>
            </a:endParaRPr>
          </a:p>
          <a:p>
            <a:pPr marL="0" lvl="2" indent="0">
              <a:spcBef>
                <a:spcPts val="600"/>
              </a:spcBef>
              <a:buClr>
                <a:srgbClr val="182B47"/>
              </a:buClr>
              <a:buSzPct val="80000"/>
              <a:buNone/>
            </a:pPr>
            <a:endParaRPr lang="es-MX" sz="2400" dirty="0" smtClean="0">
              <a:solidFill>
                <a:srgbClr val="182B47"/>
              </a:solidFill>
              <a:cs typeface="Arial" pitchFamily="34" charset="0"/>
            </a:endParaRPr>
          </a:p>
          <a:p>
            <a:pPr marL="1200150" lvl="3" indent="-285750">
              <a:spcBef>
                <a:spcPts val="600"/>
              </a:spcBef>
              <a:buClr>
                <a:srgbClr val="182B47"/>
              </a:buClr>
              <a:buSzPct val="100000"/>
              <a:buFont typeface="Wingdings" panose="05000000000000000000" pitchFamily="2" charset="2"/>
              <a:buChar char="ü"/>
            </a:pPr>
            <a:endParaRPr lang="es-MX" sz="2400" dirty="0" smtClean="0">
              <a:cs typeface="Arial" pitchFamily="34" charset="0"/>
            </a:endParaRPr>
          </a:p>
        </p:txBody>
      </p:sp>
    </p:spTree>
    <p:extLst>
      <p:ext uri="{BB962C8B-B14F-4D97-AF65-F5344CB8AC3E}">
        <p14:creationId xmlns:p14="http://schemas.microsoft.com/office/powerpoint/2010/main" val="10676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98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5</a:t>
            </a:fld>
            <a:endParaRPr lang="es-MX" dirty="0"/>
          </a:p>
        </p:txBody>
      </p:sp>
      <p:sp>
        <p:nvSpPr>
          <p:cNvPr id="5" name="6 Marcador de contenido"/>
          <p:cNvSpPr txBox="1">
            <a:spLocks/>
          </p:cNvSpPr>
          <p:nvPr/>
        </p:nvSpPr>
        <p:spPr>
          <a:xfrm>
            <a:off x="467545" y="888304"/>
            <a:ext cx="8219256"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spcAft>
                <a:spcPts val="600"/>
              </a:spcAft>
              <a:buClr>
                <a:srgbClr val="182B47"/>
              </a:buClr>
            </a:pPr>
            <a:r>
              <a:rPr lang="es-MX" sz="2400" dirty="0"/>
              <a:t>El </a:t>
            </a:r>
            <a:r>
              <a:rPr lang="es-MX" sz="2400" b="1" u="sng" dirty="0"/>
              <a:t>efecto faro </a:t>
            </a:r>
            <a:r>
              <a:rPr lang="es-MX" sz="2400" dirty="0"/>
              <a:t>consiste en el traspaso que tienen los aumentos al salario mínimo sobre el resto de la distribución salarial, en especial sobre los ingresos de los trabajadores cuyo salario está por encima de dicho indicador.</a:t>
            </a:r>
          </a:p>
          <a:p>
            <a:pPr lvl="1">
              <a:lnSpc>
                <a:spcPct val="110000"/>
              </a:lnSpc>
              <a:spcBef>
                <a:spcPts val="600"/>
              </a:spcBef>
              <a:spcAft>
                <a:spcPts val="600"/>
              </a:spcAft>
              <a:buClr>
                <a:srgbClr val="182B47"/>
              </a:buClr>
            </a:pPr>
            <a:r>
              <a:rPr lang="es-MX" sz="2400" i="0" dirty="0"/>
              <a:t> Se denomina de esta manera ya que el cambio en el salario mínimo se utiliza como “faro” o </a:t>
            </a:r>
            <a:r>
              <a:rPr lang="es-MX" sz="2400" i="0" u="sng" dirty="0"/>
              <a:t>referencia para otros incrementos salariales</a:t>
            </a:r>
            <a:r>
              <a:rPr lang="es-MX" sz="2400" i="0" dirty="0"/>
              <a:t>.</a:t>
            </a:r>
          </a:p>
          <a:p>
            <a:pPr marL="800100" lvl="3" indent="-342900">
              <a:lnSpc>
                <a:spcPct val="110000"/>
              </a:lnSpc>
              <a:spcBef>
                <a:spcPts val="300"/>
              </a:spcBef>
              <a:spcAft>
                <a:spcPts val="300"/>
              </a:spcAft>
              <a:buClr>
                <a:srgbClr val="182B47"/>
              </a:buClr>
              <a:buSzPct val="80000"/>
              <a:buFont typeface="Wingdings" panose="05000000000000000000" pitchFamily="2" charset="2"/>
              <a:buChar char="ü"/>
            </a:pPr>
            <a:r>
              <a:rPr lang="es-MX" sz="2400" dirty="0" smtClean="0"/>
              <a:t>En este estudio </a:t>
            </a:r>
            <a:r>
              <a:rPr lang="es-MX" sz="2400" dirty="0"/>
              <a:t>se denomina efecto faro al impacto que un cambio en el salario mínimo tiene sobre el resto de los </a:t>
            </a:r>
            <a:r>
              <a:rPr lang="es-MX" sz="2400" u="sng" dirty="0"/>
              <a:t>salarios en el sector formal </a:t>
            </a:r>
            <a:r>
              <a:rPr lang="es-MX" sz="2400" dirty="0"/>
              <a:t>de la economía. </a:t>
            </a:r>
          </a:p>
        </p:txBody>
      </p:sp>
    </p:spTree>
    <p:extLst>
      <p:ext uri="{BB962C8B-B14F-4D97-AF65-F5344CB8AC3E}">
        <p14:creationId xmlns:p14="http://schemas.microsoft.com/office/powerpoint/2010/main" val="21788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6</a:t>
            </a:fld>
            <a:endParaRPr lang="es-MX" dirty="0"/>
          </a:p>
        </p:txBody>
      </p:sp>
      <p:sp>
        <p:nvSpPr>
          <p:cNvPr id="5" name="6 Marcador de contenido"/>
          <p:cNvSpPr txBox="1">
            <a:spLocks/>
          </p:cNvSpPr>
          <p:nvPr/>
        </p:nvSpPr>
        <p:spPr>
          <a:xfrm>
            <a:off x="467545" y="888304"/>
            <a:ext cx="8219256"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spcAft>
                <a:spcPts val="600"/>
              </a:spcAft>
              <a:buClr>
                <a:srgbClr val="182B47"/>
              </a:buClr>
            </a:pPr>
            <a:r>
              <a:rPr lang="es-MX" sz="2400" dirty="0"/>
              <a:t>Estimar este efecto es relevante porque constituye uno de los principales </a:t>
            </a:r>
            <a:r>
              <a:rPr lang="es-MX" sz="2400" u="sng" dirty="0"/>
              <a:t>canales de impacto </a:t>
            </a:r>
            <a:r>
              <a:rPr lang="es-MX" sz="2400" dirty="0"/>
              <a:t>que un incremento del salario mínimo puede tener </a:t>
            </a:r>
            <a:r>
              <a:rPr lang="es-MX" sz="2400" u="sng" dirty="0"/>
              <a:t>tanto en la inflación, como en el mercado laboral</a:t>
            </a:r>
            <a:r>
              <a:rPr lang="es-MX" sz="2400" dirty="0" smtClean="0"/>
              <a:t>.</a:t>
            </a:r>
            <a:endParaRPr lang="es-MX" sz="2400" dirty="0"/>
          </a:p>
        </p:txBody>
      </p:sp>
    </p:spTree>
    <p:extLst>
      <p:ext uri="{BB962C8B-B14F-4D97-AF65-F5344CB8AC3E}">
        <p14:creationId xmlns:p14="http://schemas.microsoft.com/office/powerpoint/2010/main" val="421564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7</a:t>
            </a:fld>
            <a:endParaRPr lang="es-MX" dirty="0"/>
          </a:p>
        </p:txBody>
      </p:sp>
      <p:sp>
        <p:nvSpPr>
          <p:cNvPr id="5" name="6 Marcador de contenido"/>
          <p:cNvSpPr txBox="1">
            <a:spLocks/>
          </p:cNvSpPr>
          <p:nvPr/>
        </p:nvSpPr>
        <p:spPr>
          <a:xfrm>
            <a:off x="467545" y="808912"/>
            <a:ext cx="8219256" cy="5284384"/>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600"/>
              </a:spcBef>
              <a:spcAft>
                <a:spcPts val="600"/>
              </a:spcAft>
              <a:buClr>
                <a:srgbClr val="182B47"/>
              </a:buClr>
              <a:buSzPct val="80000"/>
              <a:buFont typeface="Wingdings" pitchFamily="2" charset="2"/>
              <a:buChar char="n"/>
            </a:pPr>
            <a:r>
              <a:rPr lang="es-MX" sz="2400" i="0" dirty="0"/>
              <a:t>Cabe señalar que el efecto faro es un fenómeno esencialmente</a:t>
            </a:r>
            <a:r>
              <a:rPr lang="es-MX" sz="2400" i="0" u="sng" dirty="0"/>
              <a:t> distinto del uso del salario mínimo como unidad de cuenta</a:t>
            </a:r>
            <a:r>
              <a:rPr lang="es-MX" sz="2400" i="0" dirty="0"/>
              <a:t> para algunos precios en la economía como multas, trámites o créditos.</a:t>
            </a:r>
            <a:r>
              <a:rPr lang="es-MX" sz="2400" i="0" baseline="30000" dirty="0"/>
              <a:t>1/</a:t>
            </a:r>
          </a:p>
          <a:p>
            <a:pPr marL="685800" lvl="2" indent="-285750">
              <a:lnSpc>
                <a:spcPct val="110000"/>
              </a:lnSpc>
              <a:spcBef>
                <a:spcPts val="600"/>
              </a:spcBef>
              <a:spcAft>
                <a:spcPts val="600"/>
              </a:spcAft>
              <a:buClr>
                <a:srgbClr val="182B47"/>
              </a:buClr>
              <a:buSzPct val="80000"/>
              <a:buFont typeface="Wingdings" panose="05000000000000000000" pitchFamily="2" charset="2"/>
              <a:buChar char="ü"/>
            </a:pPr>
            <a:r>
              <a:rPr lang="es-MX" sz="2400" i="0" dirty="0"/>
              <a:t>Así, </a:t>
            </a:r>
            <a:r>
              <a:rPr lang="es-MX" sz="2400" i="0" dirty="0" smtClean="0"/>
              <a:t>la “desindexación” (y la creación de la UMA) no tiene implicaciones sobre el efecto que el salario mínimo tiene sobre las revisiones salariales en el resto de la economía. Por lo tanto, no significará un cambió en el efecto faro.</a:t>
            </a:r>
            <a:endParaRPr lang="es-MX" sz="2400" i="0" dirty="0"/>
          </a:p>
        </p:txBody>
      </p:sp>
      <p:sp>
        <p:nvSpPr>
          <p:cNvPr id="7" name="6 Marcador de contenido"/>
          <p:cNvSpPr txBox="1">
            <a:spLocks/>
          </p:cNvSpPr>
          <p:nvPr/>
        </p:nvSpPr>
        <p:spPr>
          <a:xfrm>
            <a:off x="467544" y="6093296"/>
            <a:ext cx="8219256" cy="450533"/>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s-MX" sz="800" dirty="0" smtClean="0"/>
              <a:t>1/ La </a:t>
            </a:r>
            <a:r>
              <a:rPr lang="es-MX" sz="800" dirty="0"/>
              <a:t>ley que elimina el uso del salario mínimo como unidad de cuenta fue aprobada en diciembre de 2015 y publicada en el Diario Oficial de la Federación en enero de 2016 y establece un plazo máximo de un año </a:t>
            </a:r>
            <a:r>
              <a:rPr lang="es-MX" sz="800" dirty="0" smtClean="0"/>
              <a:t>a partir de su publicación para </a:t>
            </a:r>
            <a:r>
              <a:rPr lang="es-MX" sz="800" dirty="0"/>
              <a:t>la adecuación de las leyes secundarias y estatales pertinentes. </a:t>
            </a:r>
          </a:p>
        </p:txBody>
      </p:sp>
    </p:spTree>
    <p:extLst>
      <p:ext uri="{BB962C8B-B14F-4D97-AF65-F5344CB8AC3E}">
        <p14:creationId xmlns:p14="http://schemas.microsoft.com/office/powerpoint/2010/main" val="200524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8</a:t>
            </a:fld>
            <a:endParaRPr lang="es-MX" dirty="0"/>
          </a:p>
        </p:txBody>
      </p:sp>
      <p:sp>
        <p:nvSpPr>
          <p:cNvPr id="5" name="2 Subtítulo"/>
          <p:cNvSpPr txBox="1">
            <a:spLocks/>
          </p:cNvSpPr>
          <p:nvPr/>
        </p:nvSpPr>
        <p:spPr>
          <a:xfrm>
            <a:off x="467544" y="779900"/>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0"/>
              </a:spcBef>
              <a:buClr>
                <a:srgbClr val="182B47"/>
              </a:buClr>
              <a:buSzPct val="80000"/>
              <a:buFont typeface="Wingdings" pitchFamily="2" charset="2"/>
              <a:buChar char="n"/>
            </a:pPr>
            <a:r>
              <a:rPr lang="es-MX" sz="2200" i="0" dirty="0" smtClean="0"/>
              <a:t>Para </a:t>
            </a:r>
            <a:r>
              <a:rPr lang="es-MX" sz="2200" b="1" i="0" u="sng" dirty="0" smtClean="0"/>
              <a:t>economías avanzadas </a:t>
            </a:r>
            <a:r>
              <a:rPr lang="es-MX" sz="2200" i="0" dirty="0" smtClean="0"/>
              <a:t>la evidencia sugiere que el efecto faro tiende a ser modesto.</a:t>
            </a:r>
          </a:p>
          <a:p>
            <a:pPr>
              <a:spcBef>
                <a:spcPts val="0"/>
              </a:spcBef>
            </a:pPr>
            <a:endParaRPr lang="es-MX" dirty="0" smtClean="0"/>
          </a:p>
          <a:p>
            <a:pPr marL="742950" lvl="2" indent="-285750">
              <a:lnSpc>
                <a:spcPct val="110000"/>
              </a:lnSpc>
              <a:spcBef>
                <a:spcPts val="0"/>
              </a:spcBef>
              <a:buClr>
                <a:srgbClr val="182B47"/>
              </a:buClr>
              <a:buSzPct val="80000"/>
              <a:buFont typeface="Wingdings" panose="05000000000000000000" pitchFamily="2" charset="2"/>
              <a:buChar char="ü"/>
            </a:pPr>
            <a:r>
              <a:rPr lang="es-MX" sz="2200" dirty="0" err="1" smtClean="0"/>
              <a:t>Neumark</a:t>
            </a:r>
            <a:r>
              <a:rPr lang="es-MX" sz="2200" dirty="0" smtClean="0"/>
              <a:t>, </a:t>
            </a:r>
            <a:r>
              <a:rPr lang="es-MX" sz="2200" dirty="0" err="1" smtClean="0"/>
              <a:t>Schweitzer</a:t>
            </a:r>
            <a:r>
              <a:rPr lang="es-MX" sz="2200" dirty="0" smtClean="0"/>
              <a:t> y </a:t>
            </a:r>
            <a:r>
              <a:rPr lang="es-MX" sz="2200" dirty="0" err="1" smtClean="0"/>
              <a:t>Wascher</a:t>
            </a:r>
            <a:r>
              <a:rPr lang="es-MX" sz="2200" dirty="0" smtClean="0"/>
              <a:t> (2000) para Estados Unidos.</a:t>
            </a:r>
          </a:p>
          <a:p>
            <a:pPr marL="742950" lvl="2" indent="-285750">
              <a:lnSpc>
                <a:spcPct val="110000"/>
              </a:lnSpc>
              <a:spcBef>
                <a:spcPts val="0"/>
              </a:spcBef>
              <a:buClr>
                <a:srgbClr val="182B47"/>
              </a:buClr>
              <a:buSzPct val="80000"/>
              <a:buFont typeface="Wingdings" panose="05000000000000000000" pitchFamily="2" charset="2"/>
              <a:buChar char="ü"/>
            </a:pPr>
            <a:r>
              <a:rPr lang="es-MX" sz="2200" dirty="0" smtClean="0"/>
              <a:t>Dickens y </a:t>
            </a:r>
            <a:r>
              <a:rPr lang="es-MX" sz="2200" dirty="0" err="1" smtClean="0"/>
              <a:t>Manning</a:t>
            </a:r>
            <a:r>
              <a:rPr lang="es-MX" sz="2200" dirty="0" smtClean="0"/>
              <a:t> (2004) y Stewart (2011) para Reino Unido.</a:t>
            </a:r>
          </a:p>
          <a:p>
            <a:pPr marL="457200" lvl="2" indent="0">
              <a:lnSpc>
                <a:spcPct val="110000"/>
              </a:lnSpc>
              <a:spcBef>
                <a:spcPts val="0"/>
              </a:spcBef>
              <a:buClr>
                <a:srgbClr val="182B47"/>
              </a:buClr>
              <a:buSzPct val="80000"/>
              <a:buNone/>
            </a:pPr>
            <a:endParaRPr lang="es-MX" sz="2200" dirty="0"/>
          </a:p>
          <a:p>
            <a:pPr marL="0" lvl="1" indent="0">
              <a:lnSpc>
                <a:spcPct val="110000"/>
              </a:lnSpc>
              <a:spcBef>
                <a:spcPts val="0"/>
              </a:spcBef>
              <a:buClr>
                <a:srgbClr val="182B47"/>
              </a:buClr>
              <a:buSzPct val="80000"/>
              <a:buNone/>
            </a:pPr>
            <a:endParaRPr lang="es-MX" sz="2200" dirty="0"/>
          </a:p>
          <a:p>
            <a:pPr marL="742950" lvl="2" indent="-285750">
              <a:lnSpc>
                <a:spcPct val="110000"/>
              </a:lnSpc>
              <a:spcBef>
                <a:spcPts val="0"/>
              </a:spcBef>
              <a:buClr>
                <a:srgbClr val="182B47"/>
              </a:buClr>
              <a:buSzPct val="80000"/>
              <a:buFont typeface="Wingdings" panose="05000000000000000000" pitchFamily="2" charset="2"/>
              <a:buChar char="ü"/>
            </a:pPr>
            <a:endParaRPr lang="es-MX" sz="2200" dirty="0" smtClean="0"/>
          </a:p>
          <a:p>
            <a:pPr marL="742950" lvl="2" indent="-285750">
              <a:lnSpc>
                <a:spcPct val="110000"/>
              </a:lnSpc>
              <a:spcBef>
                <a:spcPts val="0"/>
              </a:spcBef>
              <a:buClr>
                <a:srgbClr val="182B47"/>
              </a:buClr>
              <a:buSzPct val="80000"/>
              <a:buFont typeface="Wingdings" panose="05000000000000000000" pitchFamily="2" charset="2"/>
              <a:buChar char="ü"/>
            </a:pPr>
            <a:endParaRPr lang="es-MX" sz="2200" i="0" dirty="0" smtClean="0"/>
          </a:p>
          <a:p>
            <a:pPr marL="742950" lvl="2" indent="-285750">
              <a:lnSpc>
                <a:spcPct val="110000"/>
              </a:lnSpc>
              <a:spcBef>
                <a:spcPts val="0"/>
              </a:spcBef>
              <a:buClr>
                <a:srgbClr val="182B47"/>
              </a:buClr>
              <a:buSzPct val="80000"/>
              <a:buFont typeface="Wingdings" panose="05000000000000000000" pitchFamily="2" charset="2"/>
              <a:buChar char="ü"/>
            </a:pPr>
            <a:endParaRPr lang="es-MX" sz="2200" baseline="30000" dirty="0" smtClean="0"/>
          </a:p>
          <a:p>
            <a:pPr>
              <a:spcBef>
                <a:spcPts val="0"/>
              </a:spcBef>
            </a:pPr>
            <a:endParaRPr lang="es-MX" dirty="0" smtClean="0"/>
          </a:p>
          <a:p>
            <a:pPr marL="266700" lvl="1" indent="-266700">
              <a:lnSpc>
                <a:spcPct val="110000"/>
              </a:lnSpc>
              <a:spcBef>
                <a:spcPts val="0"/>
              </a:spcBef>
              <a:buClr>
                <a:srgbClr val="182B47"/>
              </a:buClr>
              <a:buSzPct val="80000"/>
              <a:buFont typeface="Wingdings" pitchFamily="2" charset="2"/>
              <a:buChar char="n"/>
            </a:pPr>
            <a:endParaRPr lang="es-MX" sz="2200" dirty="0" smtClean="0"/>
          </a:p>
        </p:txBody>
      </p:sp>
    </p:spTree>
    <p:extLst>
      <p:ext uri="{BB962C8B-B14F-4D97-AF65-F5344CB8AC3E}">
        <p14:creationId xmlns:p14="http://schemas.microsoft.com/office/powerpoint/2010/main" val="134087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9</a:t>
            </a:fld>
            <a:endParaRPr lang="es-MX" dirty="0"/>
          </a:p>
        </p:txBody>
      </p:sp>
      <p:sp>
        <p:nvSpPr>
          <p:cNvPr id="5" name="2 Subtítulo"/>
          <p:cNvSpPr txBox="1">
            <a:spLocks/>
          </p:cNvSpPr>
          <p:nvPr/>
        </p:nvSpPr>
        <p:spPr>
          <a:xfrm>
            <a:off x="467544" y="779900"/>
            <a:ext cx="8219256" cy="457016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66700">
              <a:lnSpc>
                <a:spcPct val="110000"/>
              </a:lnSpc>
              <a:spcBef>
                <a:spcPts val="0"/>
              </a:spcBef>
              <a:buClr>
                <a:srgbClr val="182B47"/>
              </a:buClr>
              <a:buSzPct val="80000"/>
              <a:buFont typeface="Wingdings" pitchFamily="2" charset="2"/>
              <a:buChar char="n"/>
            </a:pPr>
            <a:r>
              <a:rPr lang="es-MX" sz="2200" i="0" dirty="0" smtClean="0">
                <a:solidFill>
                  <a:schemeClr val="bg1">
                    <a:lumMod val="50000"/>
                  </a:schemeClr>
                </a:solidFill>
              </a:rPr>
              <a:t>Para </a:t>
            </a:r>
            <a:r>
              <a:rPr lang="es-MX" sz="2200" b="1" i="0" u="sng" dirty="0" smtClean="0">
                <a:solidFill>
                  <a:schemeClr val="bg1">
                    <a:lumMod val="50000"/>
                  </a:schemeClr>
                </a:solidFill>
              </a:rPr>
              <a:t>economías avanzadas</a:t>
            </a:r>
            <a:r>
              <a:rPr lang="es-MX" sz="2200" b="1" i="0" dirty="0" smtClean="0">
                <a:solidFill>
                  <a:schemeClr val="bg1">
                    <a:lumMod val="50000"/>
                  </a:schemeClr>
                </a:solidFill>
              </a:rPr>
              <a:t> </a:t>
            </a:r>
            <a:r>
              <a:rPr lang="es-MX" sz="2200" i="0" dirty="0" smtClean="0">
                <a:solidFill>
                  <a:schemeClr val="bg1">
                    <a:lumMod val="50000"/>
                  </a:schemeClr>
                </a:solidFill>
              </a:rPr>
              <a:t>la evidencia sugiere que el efecto faro tiende a ser modesto.</a:t>
            </a:r>
          </a:p>
          <a:p>
            <a:pPr>
              <a:spcBef>
                <a:spcPts val="0"/>
              </a:spcBef>
            </a:pPr>
            <a:endParaRPr lang="es-MX" dirty="0" smtClean="0">
              <a:solidFill>
                <a:schemeClr val="bg1">
                  <a:lumMod val="50000"/>
                </a:schemeClr>
              </a:solidFill>
            </a:endParaRPr>
          </a:p>
          <a:p>
            <a:pPr marL="742950" lvl="2" indent="-285750">
              <a:lnSpc>
                <a:spcPct val="110000"/>
              </a:lnSpc>
              <a:spcBef>
                <a:spcPts val="0"/>
              </a:spcBef>
              <a:buClr>
                <a:srgbClr val="182B47"/>
              </a:buClr>
              <a:buSzPct val="80000"/>
              <a:buFont typeface="Wingdings" panose="05000000000000000000" pitchFamily="2" charset="2"/>
              <a:buChar char="ü"/>
            </a:pPr>
            <a:r>
              <a:rPr lang="es-MX" sz="2200" dirty="0" err="1" smtClean="0">
                <a:solidFill>
                  <a:schemeClr val="bg1">
                    <a:lumMod val="50000"/>
                  </a:schemeClr>
                </a:solidFill>
              </a:rPr>
              <a:t>Neumark</a:t>
            </a:r>
            <a:r>
              <a:rPr lang="es-MX" sz="2200" dirty="0" smtClean="0">
                <a:solidFill>
                  <a:schemeClr val="bg1">
                    <a:lumMod val="50000"/>
                  </a:schemeClr>
                </a:solidFill>
              </a:rPr>
              <a:t>, </a:t>
            </a:r>
            <a:r>
              <a:rPr lang="es-MX" sz="2200" dirty="0" err="1" smtClean="0">
                <a:solidFill>
                  <a:schemeClr val="bg1">
                    <a:lumMod val="50000"/>
                  </a:schemeClr>
                </a:solidFill>
              </a:rPr>
              <a:t>Schweitzer</a:t>
            </a:r>
            <a:r>
              <a:rPr lang="es-MX" sz="2200" dirty="0" smtClean="0">
                <a:solidFill>
                  <a:schemeClr val="bg1">
                    <a:lumMod val="50000"/>
                  </a:schemeClr>
                </a:solidFill>
              </a:rPr>
              <a:t> y </a:t>
            </a:r>
            <a:r>
              <a:rPr lang="es-MX" sz="2200" dirty="0" err="1" smtClean="0">
                <a:solidFill>
                  <a:schemeClr val="bg1">
                    <a:lumMod val="50000"/>
                  </a:schemeClr>
                </a:solidFill>
              </a:rPr>
              <a:t>Wascher</a:t>
            </a:r>
            <a:r>
              <a:rPr lang="es-MX" sz="2200" dirty="0" smtClean="0">
                <a:solidFill>
                  <a:schemeClr val="bg1">
                    <a:lumMod val="50000"/>
                  </a:schemeClr>
                </a:solidFill>
              </a:rPr>
              <a:t> (2000) para Estados Unidos.</a:t>
            </a:r>
          </a:p>
          <a:p>
            <a:pPr marL="742950" lvl="2" indent="-285750">
              <a:lnSpc>
                <a:spcPct val="110000"/>
              </a:lnSpc>
              <a:spcBef>
                <a:spcPts val="0"/>
              </a:spcBef>
              <a:buClr>
                <a:srgbClr val="182B47"/>
              </a:buClr>
              <a:buSzPct val="80000"/>
              <a:buFont typeface="Wingdings" panose="05000000000000000000" pitchFamily="2" charset="2"/>
              <a:buChar char="ü"/>
            </a:pPr>
            <a:r>
              <a:rPr lang="es-MX" sz="2200" dirty="0" smtClean="0">
                <a:solidFill>
                  <a:schemeClr val="bg1">
                    <a:lumMod val="50000"/>
                  </a:schemeClr>
                </a:solidFill>
              </a:rPr>
              <a:t>Dickens y </a:t>
            </a:r>
            <a:r>
              <a:rPr lang="es-MX" sz="2200" dirty="0" err="1" smtClean="0">
                <a:solidFill>
                  <a:schemeClr val="bg1">
                    <a:lumMod val="50000"/>
                  </a:schemeClr>
                </a:solidFill>
              </a:rPr>
              <a:t>Manning</a:t>
            </a:r>
            <a:r>
              <a:rPr lang="es-MX" sz="2200" dirty="0" smtClean="0">
                <a:solidFill>
                  <a:schemeClr val="bg1">
                    <a:lumMod val="50000"/>
                  </a:schemeClr>
                </a:solidFill>
              </a:rPr>
              <a:t> (2004) y Stewart (2011) para Reino Unido.</a:t>
            </a:r>
          </a:p>
          <a:p>
            <a:pPr marL="457200" lvl="2" indent="0">
              <a:lnSpc>
                <a:spcPct val="110000"/>
              </a:lnSpc>
              <a:spcBef>
                <a:spcPts val="0"/>
              </a:spcBef>
              <a:buClr>
                <a:srgbClr val="182B47"/>
              </a:buClr>
              <a:buSzPct val="80000"/>
              <a:buNone/>
            </a:pPr>
            <a:endParaRPr lang="es-MX" sz="2200" dirty="0"/>
          </a:p>
          <a:p>
            <a:pPr marL="266700" lvl="1" indent="-266700">
              <a:lnSpc>
                <a:spcPct val="110000"/>
              </a:lnSpc>
              <a:spcBef>
                <a:spcPts val="0"/>
              </a:spcBef>
              <a:buClr>
                <a:srgbClr val="182B47"/>
              </a:buClr>
              <a:buSzPct val="80000"/>
              <a:buFont typeface="Wingdings" pitchFamily="2" charset="2"/>
              <a:buChar char="n"/>
            </a:pPr>
            <a:r>
              <a:rPr lang="es-MX" sz="2200" i="0" dirty="0" smtClean="0"/>
              <a:t>En </a:t>
            </a:r>
            <a:r>
              <a:rPr lang="es-MX" sz="2200" b="1" i="0" u="sng" dirty="0" smtClean="0"/>
              <a:t>economías emergentes</a:t>
            </a:r>
            <a:r>
              <a:rPr lang="es-MX" sz="2200" i="0" u="sng" dirty="0" smtClean="0"/>
              <a:t> </a:t>
            </a:r>
            <a:r>
              <a:rPr lang="es-MX" sz="2200" i="0" dirty="0" smtClean="0"/>
              <a:t>la </a:t>
            </a:r>
            <a:r>
              <a:rPr lang="es-MX" sz="2200" i="0" dirty="0"/>
              <a:t>evidencia sugiere que el efecto faro es generalmente más </a:t>
            </a:r>
            <a:r>
              <a:rPr lang="es-MX" sz="2200" i="0" dirty="0" smtClean="0"/>
              <a:t>evidente, con un efecto </a:t>
            </a:r>
            <a:r>
              <a:rPr lang="es-MX" sz="2200" i="0" dirty="0"/>
              <a:t>incluso de mayor magnitud y para mayores niveles </a:t>
            </a:r>
            <a:r>
              <a:rPr lang="es-MX" sz="2200" i="0" dirty="0" smtClean="0"/>
              <a:t>salariales. </a:t>
            </a:r>
          </a:p>
          <a:p>
            <a:pPr marL="0" lvl="1" indent="0">
              <a:lnSpc>
                <a:spcPct val="110000"/>
              </a:lnSpc>
              <a:spcBef>
                <a:spcPts val="0"/>
              </a:spcBef>
              <a:buClr>
                <a:srgbClr val="182B47"/>
              </a:buClr>
              <a:buSzPct val="80000"/>
              <a:buNone/>
            </a:pPr>
            <a:endParaRPr lang="es-MX" sz="2200" i="0" dirty="0"/>
          </a:p>
          <a:p>
            <a:pPr marL="742950" lvl="2" indent="-285750">
              <a:lnSpc>
                <a:spcPct val="110000"/>
              </a:lnSpc>
              <a:spcBef>
                <a:spcPts val="0"/>
              </a:spcBef>
              <a:buClr>
                <a:srgbClr val="182B47"/>
              </a:buClr>
              <a:buSzPct val="80000"/>
              <a:buFont typeface="Wingdings" panose="05000000000000000000" pitchFamily="2" charset="2"/>
              <a:buChar char="ü"/>
            </a:pPr>
            <a:r>
              <a:rPr lang="es-MX" sz="2200" dirty="0" err="1" smtClean="0"/>
              <a:t>Maloney</a:t>
            </a:r>
            <a:r>
              <a:rPr lang="es-MX" sz="2200" dirty="0" smtClean="0"/>
              <a:t> </a:t>
            </a:r>
            <a:r>
              <a:rPr lang="es-MX" sz="2200" dirty="0"/>
              <a:t>y Núñez (2003) para ocho países latinoamericanos con énfasis en Colombia.</a:t>
            </a:r>
          </a:p>
          <a:p>
            <a:pPr marL="742950" lvl="2" indent="-285750">
              <a:lnSpc>
                <a:spcPct val="110000"/>
              </a:lnSpc>
              <a:spcBef>
                <a:spcPts val="0"/>
              </a:spcBef>
              <a:buClr>
                <a:srgbClr val="182B47"/>
              </a:buClr>
              <a:buSzPct val="80000"/>
              <a:buFont typeface="Wingdings" panose="05000000000000000000" pitchFamily="2" charset="2"/>
              <a:buChar char="ü"/>
            </a:pPr>
            <a:r>
              <a:rPr lang="es-MX" sz="2200" dirty="0"/>
              <a:t>Kaplan y Pérez-Arce (2006) para México.</a:t>
            </a:r>
          </a:p>
          <a:p>
            <a:pPr marL="266700" lvl="1" indent="-266700">
              <a:lnSpc>
                <a:spcPct val="110000"/>
              </a:lnSpc>
              <a:spcBef>
                <a:spcPts val="0"/>
              </a:spcBef>
              <a:buClr>
                <a:srgbClr val="182B47"/>
              </a:buClr>
              <a:buSzPct val="80000"/>
              <a:buFont typeface="Wingdings" pitchFamily="2" charset="2"/>
              <a:buChar char="n"/>
            </a:pPr>
            <a:endParaRPr lang="es-MX" sz="2200" dirty="0"/>
          </a:p>
          <a:p>
            <a:pPr marL="742950" lvl="2" indent="-285750">
              <a:lnSpc>
                <a:spcPct val="110000"/>
              </a:lnSpc>
              <a:spcBef>
                <a:spcPts val="0"/>
              </a:spcBef>
              <a:buClr>
                <a:srgbClr val="182B47"/>
              </a:buClr>
              <a:buSzPct val="80000"/>
              <a:buFont typeface="Wingdings" panose="05000000000000000000" pitchFamily="2" charset="2"/>
              <a:buChar char="ü"/>
            </a:pPr>
            <a:endParaRPr lang="es-MX" sz="2200" dirty="0" smtClean="0"/>
          </a:p>
          <a:p>
            <a:pPr marL="742950" lvl="2" indent="-285750">
              <a:lnSpc>
                <a:spcPct val="110000"/>
              </a:lnSpc>
              <a:spcBef>
                <a:spcPts val="0"/>
              </a:spcBef>
              <a:buClr>
                <a:srgbClr val="182B47"/>
              </a:buClr>
              <a:buSzPct val="80000"/>
              <a:buFont typeface="Wingdings" panose="05000000000000000000" pitchFamily="2" charset="2"/>
              <a:buChar char="ü"/>
            </a:pPr>
            <a:endParaRPr lang="es-MX" sz="2200" i="0" dirty="0" smtClean="0"/>
          </a:p>
          <a:p>
            <a:pPr marL="742950" lvl="2" indent="-285750">
              <a:lnSpc>
                <a:spcPct val="110000"/>
              </a:lnSpc>
              <a:spcBef>
                <a:spcPts val="0"/>
              </a:spcBef>
              <a:buClr>
                <a:srgbClr val="182B47"/>
              </a:buClr>
              <a:buSzPct val="80000"/>
              <a:buFont typeface="Wingdings" panose="05000000000000000000" pitchFamily="2" charset="2"/>
              <a:buChar char="ü"/>
            </a:pPr>
            <a:endParaRPr lang="es-MX" sz="2200" baseline="30000" dirty="0" smtClean="0"/>
          </a:p>
          <a:p>
            <a:pPr>
              <a:spcBef>
                <a:spcPts val="0"/>
              </a:spcBef>
            </a:pPr>
            <a:endParaRPr lang="es-MX" dirty="0" smtClean="0"/>
          </a:p>
          <a:p>
            <a:pPr marL="266700" lvl="1" indent="-266700">
              <a:lnSpc>
                <a:spcPct val="110000"/>
              </a:lnSpc>
              <a:spcBef>
                <a:spcPts val="0"/>
              </a:spcBef>
              <a:buClr>
                <a:srgbClr val="182B47"/>
              </a:buClr>
              <a:buSzPct val="80000"/>
              <a:buFont typeface="Wingdings" pitchFamily="2" charset="2"/>
              <a:buChar char="n"/>
            </a:pPr>
            <a:endParaRPr lang="es-MX" sz="2200" dirty="0" smtClean="0"/>
          </a:p>
        </p:txBody>
      </p:sp>
    </p:spTree>
    <p:extLst>
      <p:ext uri="{BB962C8B-B14F-4D97-AF65-F5344CB8AC3E}">
        <p14:creationId xmlns:p14="http://schemas.microsoft.com/office/powerpoint/2010/main" val="82913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L (1)">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AZUL (1)</Template>
  <TotalTime>23038</TotalTime>
  <Words>2314</Words>
  <Application>Microsoft Office PowerPoint</Application>
  <PresentationFormat>Presentación en pantalla (4:3)</PresentationFormat>
  <Paragraphs>375</Paragraphs>
  <Slides>43</Slides>
  <Notes>43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Aparajita</vt:lpstr>
      <vt:lpstr>Arial</vt:lpstr>
      <vt:lpstr>Calibri</vt:lpstr>
      <vt:lpstr>Cambria Math</vt:lpstr>
      <vt:lpstr>Wingdings</vt:lpstr>
      <vt:lpstr>AZUL (1)</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Presentación de PowerPoint</vt:lpstr>
      <vt:lpstr>Presentación de PowerPoint</vt:lpstr>
    </vt:vector>
  </TitlesOfParts>
  <Company>Banco de México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Martínez</dc:creator>
  <cp:lastModifiedBy>Basilio Gonzalez Nuñez</cp:lastModifiedBy>
  <cp:revision>2508</cp:revision>
  <cp:lastPrinted>2016-03-06T18:55:30Z</cp:lastPrinted>
  <dcterms:created xsi:type="dcterms:W3CDTF">2012-10-04T21:53:49Z</dcterms:created>
  <dcterms:modified xsi:type="dcterms:W3CDTF">2016-03-10T04:51:04Z</dcterms:modified>
</cp:coreProperties>
</file>